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15" r:id="rId2"/>
    <p:sldId id="260" r:id="rId3"/>
    <p:sldId id="289" r:id="rId4"/>
    <p:sldId id="317" r:id="rId5"/>
    <p:sldId id="284" r:id="rId6"/>
    <p:sldId id="280" r:id="rId7"/>
    <p:sldId id="306" r:id="rId8"/>
    <p:sldId id="294" r:id="rId9"/>
    <p:sldId id="307" r:id="rId10"/>
    <p:sldId id="308" r:id="rId11"/>
    <p:sldId id="309" r:id="rId12"/>
    <p:sldId id="310" r:id="rId13"/>
    <p:sldId id="311" r:id="rId14"/>
    <p:sldId id="266" r:id="rId15"/>
  </p:sldIdLst>
  <p:sldSz cx="9144000" cy="6858000" type="screen4x3"/>
  <p:notesSz cx="6858000" cy="1001395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3">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050D4"/>
    <a:srgbClr val="336699"/>
    <a:srgbClr val="000066"/>
    <a:srgbClr val="000099"/>
    <a:srgbClr val="660066"/>
    <a:srgbClr val="D6AD00"/>
    <a:srgbClr val="800000"/>
    <a:srgbClr val="0C0C32"/>
    <a:srgbClr val="000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3" autoAdjust="0"/>
    <p:restoredTop sz="90929"/>
  </p:normalViewPr>
  <p:slideViewPr>
    <p:cSldViewPr>
      <p:cViewPr varScale="1">
        <p:scale>
          <a:sx n="100" d="100"/>
          <a:sy n="100" d="100"/>
        </p:scale>
        <p:origin x="181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notesViewPr>
    <p:cSldViewPr>
      <p:cViewPr varScale="1">
        <p:scale>
          <a:sx n="48" d="100"/>
          <a:sy n="48" d="100"/>
        </p:scale>
        <p:origin x="-2988" y="-108"/>
      </p:cViewPr>
      <p:guideLst>
        <p:guide orient="horz" pos="3153"/>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93" cy="500618"/>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sz="quarter" idx="1"/>
          </p:nvPr>
        </p:nvSpPr>
        <p:spPr>
          <a:xfrm>
            <a:off x="3883908" y="0"/>
            <a:ext cx="2972492" cy="500618"/>
          </a:xfrm>
          <a:prstGeom prst="rect">
            <a:avLst/>
          </a:prstGeom>
        </p:spPr>
        <p:txBody>
          <a:bodyPr vert="horz" lIns="92108" tIns="46054" rIns="92108" bIns="46054" rtlCol="0"/>
          <a:lstStyle>
            <a:lvl1pPr algn="r">
              <a:defRPr sz="1200"/>
            </a:lvl1pPr>
          </a:lstStyle>
          <a:p>
            <a:fld id="{674F66A9-75AA-417B-989E-C34BD50DD95A}" type="datetimeFigureOut">
              <a:rPr lang="en-US" smtClean="0"/>
              <a:pPr/>
              <a:t>6/4/18</a:t>
            </a:fld>
            <a:endParaRPr lang="en-US"/>
          </a:p>
        </p:txBody>
      </p:sp>
      <p:sp>
        <p:nvSpPr>
          <p:cNvPr id="4" name="Footer Placeholder 3"/>
          <p:cNvSpPr>
            <a:spLocks noGrp="1"/>
          </p:cNvSpPr>
          <p:nvPr>
            <p:ph type="ftr" sz="quarter" idx="2"/>
          </p:nvPr>
        </p:nvSpPr>
        <p:spPr>
          <a:xfrm>
            <a:off x="1" y="9511734"/>
            <a:ext cx="2972493" cy="500617"/>
          </a:xfrm>
          <a:prstGeom prst="rect">
            <a:avLst/>
          </a:prstGeom>
        </p:spPr>
        <p:txBody>
          <a:bodyPr vert="horz" lIns="92108" tIns="46054" rIns="92108" bIns="46054" rtlCol="0" anchor="b"/>
          <a:lstStyle>
            <a:lvl1pPr algn="l">
              <a:defRPr sz="1200"/>
            </a:lvl1pPr>
          </a:lstStyle>
          <a:p>
            <a:endParaRPr lang="en-US"/>
          </a:p>
        </p:txBody>
      </p:sp>
      <p:sp>
        <p:nvSpPr>
          <p:cNvPr id="5" name="Slide Number Placeholder 4"/>
          <p:cNvSpPr>
            <a:spLocks noGrp="1"/>
          </p:cNvSpPr>
          <p:nvPr>
            <p:ph type="sldNum" sz="quarter" idx="3"/>
          </p:nvPr>
        </p:nvSpPr>
        <p:spPr>
          <a:xfrm>
            <a:off x="3883908" y="9511734"/>
            <a:ext cx="2972492" cy="500617"/>
          </a:xfrm>
          <a:prstGeom prst="rect">
            <a:avLst/>
          </a:prstGeom>
        </p:spPr>
        <p:txBody>
          <a:bodyPr vert="horz" lIns="92108" tIns="46054" rIns="92108" bIns="46054" rtlCol="0" anchor="b"/>
          <a:lstStyle>
            <a:lvl1pPr algn="r">
              <a:defRPr sz="1200"/>
            </a:lvl1pPr>
          </a:lstStyle>
          <a:p>
            <a:fld id="{1E0BCDB4-D9EF-41EC-A5BD-04866E662CAD}" type="slidenum">
              <a:rPr lang="en-US" smtClean="0"/>
              <a:pPr/>
              <a:t>‹#›</a:t>
            </a:fld>
            <a:endParaRPr lang="en-US"/>
          </a:p>
        </p:txBody>
      </p:sp>
    </p:spTree>
    <p:extLst>
      <p:ext uri="{BB962C8B-B14F-4D97-AF65-F5344CB8AC3E}">
        <p14:creationId xmlns:p14="http://schemas.microsoft.com/office/powerpoint/2010/main" val="342086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500698"/>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884613" y="0"/>
            <a:ext cx="2971800" cy="500698"/>
          </a:xfrm>
          <a:prstGeom prst="rect">
            <a:avLst/>
          </a:prstGeom>
        </p:spPr>
        <p:txBody>
          <a:bodyPr vert="horz" lIns="92108" tIns="46054" rIns="92108" bIns="46054" rtlCol="0"/>
          <a:lstStyle>
            <a:lvl1pPr algn="r">
              <a:defRPr sz="1200"/>
            </a:lvl1pPr>
          </a:lstStyle>
          <a:p>
            <a:fld id="{03D163D1-194A-4597-A3AC-8A904898B1F6}" type="datetimeFigureOut">
              <a:rPr lang="en-US" smtClean="0"/>
              <a:pPr/>
              <a:t>6/4/18</a:t>
            </a:fld>
            <a:endParaRPr lang="en-US"/>
          </a:p>
        </p:txBody>
      </p:sp>
      <p:sp>
        <p:nvSpPr>
          <p:cNvPr id="4" name="Slide Image Placeholder 3"/>
          <p:cNvSpPr>
            <a:spLocks noGrp="1" noRot="1" noChangeAspect="1"/>
          </p:cNvSpPr>
          <p:nvPr>
            <p:ph type="sldImg" idx="2"/>
          </p:nvPr>
        </p:nvSpPr>
        <p:spPr>
          <a:xfrm>
            <a:off x="927100" y="752475"/>
            <a:ext cx="5003800" cy="3752850"/>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685800" y="4756627"/>
            <a:ext cx="5486400" cy="4506277"/>
          </a:xfrm>
          <a:prstGeom prst="rect">
            <a:avLst/>
          </a:prstGeom>
        </p:spPr>
        <p:txBody>
          <a:bodyPr vert="horz" lIns="92108" tIns="46054" rIns="92108" bIns="460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1515"/>
            <a:ext cx="2971800" cy="500698"/>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511515"/>
            <a:ext cx="2971800" cy="500698"/>
          </a:xfrm>
          <a:prstGeom prst="rect">
            <a:avLst/>
          </a:prstGeom>
        </p:spPr>
        <p:txBody>
          <a:bodyPr vert="horz" lIns="92108" tIns="46054" rIns="92108" bIns="46054" rtlCol="0" anchor="b"/>
          <a:lstStyle>
            <a:lvl1pPr algn="r">
              <a:defRPr sz="1200"/>
            </a:lvl1pPr>
          </a:lstStyle>
          <a:p>
            <a:fld id="{FBEB46D4-B47B-4A73-B75E-67E4E2AB9C02}" type="slidenum">
              <a:rPr lang="en-US" smtClean="0"/>
              <a:pPr/>
              <a:t>‹#›</a:t>
            </a:fld>
            <a:endParaRPr lang="en-US"/>
          </a:p>
        </p:txBody>
      </p:sp>
    </p:spTree>
    <p:extLst>
      <p:ext uri="{BB962C8B-B14F-4D97-AF65-F5344CB8AC3E}">
        <p14:creationId xmlns:p14="http://schemas.microsoft.com/office/powerpoint/2010/main" val="169972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1</a:t>
            </a:fld>
            <a:endParaRPr lang="en-US"/>
          </a:p>
        </p:txBody>
      </p:sp>
    </p:spTree>
    <p:extLst>
      <p:ext uri="{BB962C8B-B14F-4D97-AF65-F5344CB8AC3E}">
        <p14:creationId xmlns:p14="http://schemas.microsoft.com/office/powerpoint/2010/main" val="309823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10</a:t>
            </a:fld>
            <a:endParaRPr lang="en-US"/>
          </a:p>
        </p:txBody>
      </p:sp>
    </p:spTree>
    <p:extLst>
      <p:ext uri="{BB962C8B-B14F-4D97-AF65-F5344CB8AC3E}">
        <p14:creationId xmlns:p14="http://schemas.microsoft.com/office/powerpoint/2010/main" val="116315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11</a:t>
            </a:fld>
            <a:endParaRPr lang="en-US"/>
          </a:p>
        </p:txBody>
      </p:sp>
    </p:spTree>
    <p:extLst>
      <p:ext uri="{BB962C8B-B14F-4D97-AF65-F5344CB8AC3E}">
        <p14:creationId xmlns:p14="http://schemas.microsoft.com/office/powerpoint/2010/main" val="319060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12</a:t>
            </a:fld>
            <a:endParaRPr lang="en-US"/>
          </a:p>
        </p:txBody>
      </p:sp>
    </p:spTree>
    <p:extLst>
      <p:ext uri="{BB962C8B-B14F-4D97-AF65-F5344CB8AC3E}">
        <p14:creationId xmlns:p14="http://schemas.microsoft.com/office/powerpoint/2010/main" val="35365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13</a:t>
            </a:fld>
            <a:endParaRPr lang="en-US"/>
          </a:p>
        </p:txBody>
      </p:sp>
    </p:spTree>
    <p:extLst>
      <p:ext uri="{BB962C8B-B14F-4D97-AF65-F5344CB8AC3E}">
        <p14:creationId xmlns:p14="http://schemas.microsoft.com/office/powerpoint/2010/main" val="2823115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14</a:t>
            </a:fld>
            <a:endParaRPr lang="en-US"/>
          </a:p>
        </p:txBody>
      </p:sp>
    </p:spTree>
    <p:extLst>
      <p:ext uri="{BB962C8B-B14F-4D97-AF65-F5344CB8AC3E}">
        <p14:creationId xmlns:p14="http://schemas.microsoft.com/office/powerpoint/2010/main" val="96385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2</a:t>
            </a:fld>
            <a:endParaRPr lang="en-US"/>
          </a:p>
        </p:txBody>
      </p:sp>
    </p:spTree>
    <p:extLst>
      <p:ext uri="{BB962C8B-B14F-4D97-AF65-F5344CB8AC3E}">
        <p14:creationId xmlns:p14="http://schemas.microsoft.com/office/powerpoint/2010/main" val="204421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3</a:t>
            </a:fld>
            <a:endParaRPr lang="en-US"/>
          </a:p>
        </p:txBody>
      </p:sp>
    </p:spTree>
    <p:extLst>
      <p:ext uri="{BB962C8B-B14F-4D97-AF65-F5344CB8AC3E}">
        <p14:creationId xmlns:p14="http://schemas.microsoft.com/office/powerpoint/2010/main" val="27656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4</a:t>
            </a:fld>
            <a:endParaRPr lang="en-US"/>
          </a:p>
        </p:txBody>
      </p:sp>
    </p:spTree>
    <p:extLst>
      <p:ext uri="{BB962C8B-B14F-4D97-AF65-F5344CB8AC3E}">
        <p14:creationId xmlns:p14="http://schemas.microsoft.com/office/powerpoint/2010/main" val="1496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5</a:t>
            </a:fld>
            <a:endParaRPr lang="en-US"/>
          </a:p>
        </p:txBody>
      </p:sp>
    </p:spTree>
    <p:extLst>
      <p:ext uri="{BB962C8B-B14F-4D97-AF65-F5344CB8AC3E}">
        <p14:creationId xmlns:p14="http://schemas.microsoft.com/office/powerpoint/2010/main" val="147957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6</a:t>
            </a:fld>
            <a:endParaRPr lang="en-US"/>
          </a:p>
        </p:txBody>
      </p:sp>
    </p:spTree>
    <p:extLst>
      <p:ext uri="{BB962C8B-B14F-4D97-AF65-F5344CB8AC3E}">
        <p14:creationId xmlns:p14="http://schemas.microsoft.com/office/powerpoint/2010/main" val="356008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7</a:t>
            </a:fld>
            <a:endParaRPr lang="en-US"/>
          </a:p>
        </p:txBody>
      </p:sp>
    </p:spTree>
    <p:extLst>
      <p:ext uri="{BB962C8B-B14F-4D97-AF65-F5344CB8AC3E}">
        <p14:creationId xmlns:p14="http://schemas.microsoft.com/office/powerpoint/2010/main" val="394940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8</a:t>
            </a:fld>
            <a:endParaRPr lang="en-US"/>
          </a:p>
        </p:txBody>
      </p:sp>
    </p:spTree>
    <p:extLst>
      <p:ext uri="{BB962C8B-B14F-4D97-AF65-F5344CB8AC3E}">
        <p14:creationId xmlns:p14="http://schemas.microsoft.com/office/powerpoint/2010/main" val="254604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FBEB46D4-B47B-4A73-B75E-67E4E2AB9C02}" type="slidenum">
              <a:rPr lang="en-US" smtClean="0"/>
              <a:pPr/>
              <a:t>9</a:t>
            </a:fld>
            <a:endParaRPr lang="en-US"/>
          </a:p>
        </p:txBody>
      </p:sp>
    </p:spTree>
    <p:extLst>
      <p:ext uri="{BB962C8B-B14F-4D97-AF65-F5344CB8AC3E}">
        <p14:creationId xmlns:p14="http://schemas.microsoft.com/office/powerpoint/2010/main" val="1890786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dirty="0"/>
          </a:p>
        </p:txBody>
      </p:sp>
      <p:sp>
        <p:nvSpPr>
          <p:cNvPr id="6" name="Slide Number Placeholder 5"/>
          <p:cNvSpPr>
            <a:spLocks noGrp="1"/>
          </p:cNvSpPr>
          <p:nvPr>
            <p:ph type="sldNum" sz="quarter" idx="12"/>
          </p:nvPr>
        </p:nvSpPr>
        <p:spPr>
          <a:xfrm>
            <a:off x="7086600" y="6248400"/>
            <a:ext cx="1905000" cy="457200"/>
          </a:xfrm>
        </p:spPr>
        <p:txBody>
          <a:bodyPr/>
          <a:lstStyle>
            <a:lvl1pPr>
              <a:defRPr/>
            </a:lvl1pPr>
          </a:lstStyle>
          <a:p>
            <a:endParaRPr lang="en-US" altLang="zh-TW" dirty="0"/>
          </a:p>
          <a:p>
            <a:fld id="{4CBA9EC4-8D08-4E69-B894-5B37C553F7E4}" type="slidenum">
              <a:rPr lang="en-US" altLang="zh-TW" smtClean="0"/>
              <a:pPr/>
              <a:t>‹#›</a:t>
            </a:fld>
            <a:endParaRPr lang="en-US" altLang="zh-TW" dirty="0"/>
          </a:p>
        </p:txBody>
      </p:sp>
      <p:pic>
        <p:nvPicPr>
          <p:cNvPr id="9" name="Picture 3"/>
          <p:cNvPicPr>
            <a:picLocks noChangeAspect="1" noChangeArrowheads="1"/>
          </p:cNvPicPr>
          <p:nvPr userDrawn="1"/>
        </p:nvPicPr>
        <p:blipFill>
          <a:blip r:embed="rId2" cstate="print"/>
          <a:srcRect/>
          <a:stretch>
            <a:fillRect/>
          </a:stretch>
        </p:blipFill>
        <p:spPr bwMode="auto">
          <a:xfrm>
            <a:off x="209365" y="6197074"/>
            <a:ext cx="1238435" cy="660926"/>
          </a:xfrm>
          <a:prstGeom prst="rect">
            <a:avLst/>
          </a:prstGeom>
          <a:noFill/>
          <a:ln w="9525">
            <a:noFill/>
            <a:miter lim="800000"/>
            <a:headEnd/>
            <a:tailEnd/>
          </a:ln>
        </p:spPr>
      </p:pic>
      <p:sp>
        <p:nvSpPr>
          <p:cNvPr id="8" name="Footer Placeholder 4"/>
          <p:cNvSpPr txBox="1">
            <a:spLocks/>
          </p:cNvSpPr>
          <p:nvPr userDrawn="1"/>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Turkey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E61A228A-F925-4F77-A17A-4B3874CCAD44}"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F67409E6-89A7-4ABC-92F0-F665D07A8CD7}"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endParaRPr lang="en-US" altLang="zh-TW" dirty="0"/>
          </a:p>
          <a:p>
            <a:fld id="{C2659404-5214-459E-BB2D-03FB2E4C5EF9}" type="slidenum">
              <a:rPr lang="en-US" altLang="zh-TW" smtClean="0"/>
              <a:pPr/>
              <a:t>‹#›</a:t>
            </a:fld>
            <a:endParaRPr lang="en-US" altLang="zh-TW" dirty="0"/>
          </a:p>
        </p:txBody>
      </p:sp>
      <p:cxnSp>
        <p:nvCxnSpPr>
          <p:cNvPr id="8" name="Straight Connector 7"/>
          <p:cNvCxnSpPr/>
          <p:nvPr userDrawn="1"/>
        </p:nvCxnSpPr>
        <p:spPr bwMode="auto">
          <a:xfrm>
            <a:off x="0" y="1066800"/>
            <a:ext cx="9144000" cy="0"/>
          </a:xfrm>
          <a:prstGeom prst="line">
            <a:avLst/>
          </a:prstGeom>
          <a:solidFill>
            <a:schemeClr val="accent1"/>
          </a:solidFill>
          <a:ln w="88900" cap="flat" cmpd="sng" algn="ctr">
            <a:solidFill>
              <a:schemeClr val="tx1">
                <a:lumMod val="50000"/>
                <a:lumOff val="50000"/>
              </a:schemeClr>
            </a:solidFill>
            <a:prstDash val="solid"/>
            <a:round/>
            <a:headEnd type="none" w="med" len="med"/>
            <a:tailEnd type="none" w="med" len="med"/>
          </a:ln>
          <a:effectLst/>
        </p:spPr>
      </p:cxnSp>
      <p:pic>
        <p:nvPicPr>
          <p:cNvPr id="10" name="Picture 3"/>
          <p:cNvPicPr>
            <a:picLocks noChangeAspect="1" noChangeArrowheads="1"/>
          </p:cNvPicPr>
          <p:nvPr userDrawn="1"/>
        </p:nvPicPr>
        <p:blipFill>
          <a:blip r:embed="rId2" cstate="print"/>
          <a:srcRect/>
          <a:stretch>
            <a:fillRect/>
          </a:stretch>
        </p:blipFill>
        <p:spPr bwMode="auto">
          <a:xfrm>
            <a:off x="209365" y="6197074"/>
            <a:ext cx="1238435" cy="660926"/>
          </a:xfrm>
          <a:prstGeom prst="rect">
            <a:avLst/>
          </a:prstGeom>
          <a:noFill/>
          <a:ln w="9525">
            <a:noFill/>
            <a:miter lim="800000"/>
            <a:headEnd/>
            <a:tailEnd/>
          </a:ln>
        </p:spPr>
      </p:pic>
      <p:pic>
        <p:nvPicPr>
          <p:cNvPr id="41985" name="Picture 1"/>
          <p:cNvPicPr>
            <a:picLocks noChangeAspect="1" noChangeArrowheads="1"/>
          </p:cNvPicPr>
          <p:nvPr userDrawn="1"/>
        </p:nvPicPr>
        <p:blipFill>
          <a:blip r:embed="rId3" cstate="print"/>
          <a:srcRect/>
          <a:stretch>
            <a:fillRect/>
          </a:stretch>
        </p:blipFill>
        <p:spPr bwMode="auto">
          <a:xfrm>
            <a:off x="6858000" y="6283633"/>
            <a:ext cx="1143000" cy="421967"/>
          </a:xfrm>
          <a:prstGeom prst="rect">
            <a:avLst/>
          </a:prstGeom>
          <a:noFill/>
          <a:ln w="9525">
            <a:noFill/>
            <a:miter lim="800000"/>
            <a:headEnd/>
            <a:tailEnd/>
          </a:ln>
        </p:spPr>
      </p:pic>
      <p:sp>
        <p:nvSpPr>
          <p:cNvPr id="5" name="Footer Placeholder 4"/>
          <p:cNvSpPr>
            <a:spLocks noGrp="1"/>
          </p:cNvSpPr>
          <p:nvPr>
            <p:ph type="ftr" sz="quarter" idx="11"/>
          </p:nvPr>
        </p:nvSpPr>
        <p:spPr>
          <a:xfrm>
            <a:off x="1524000" y="6248400"/>
            <a:ext cx="5257800" cy="457200"/>
          </a:xfrm>
          <a:prstGeom prst="rect">
            <a:avLst/>
          </a:prstGeom>
        </p:spPr>
        <p:txBody>
          <a:bodyPr/>
          <a:lstStyle>
            <a:lvl1pPr algn="l">
              <a:defRPr sz="800">
                <a:latin typeface="Arial Narrow" pitchFamily="34" charset="0"/>
              </a:defRPr>
            </a:lvl1pPr>
          </a:lstStyle>
          <a:p>
            <a:r>
              <a:rPr lang="en-US" altLang="zh-TW" dirty="0"/>
              <a:t>This document is fully private and confidential and it is legally privileged. </a:t>
            </a:r>
            <a:endParaRPr lang="tr-TR" altLang="zh-TW" dirty="0"/>
          </a:p>
          <a:p>
            <a:r>
              <a:rPr lang="en-US" altLang="zh-TW" dirty="0"/>
              <a:t>It is intended for ERKE DIS TICARET LIMITED SIRKETI Turkey only and access by 3rd parties is </a:t>
            </a:r>
            <a:r>
              <a:rPr lang="en-US" altLang="zh-TW" dirty="0" err="1"/>
              <a:t>unauthorised</a:t>
            </a:r>
            <a:r>
              <a:rPr lang="en-US" altLang="zh-TW"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r>
              <a:rPr lang="en-US" altLang="zh-TW" dirty="0"/>
              <a:t>This document is fully private and confidential and it is legally privileged. </a:t>
            </a:r>
          </a:p>
          <a:p>
            <a:r>
              <a:rPr lang="en-US" altLang="zh-TW" dirty="0"/>
              <a:t>It is intended for ERKE DIS TICARET LIMITED SIRKETI Turkey only and access by 3rd parties is </a:t>
            </a:r>
            <a:r>
              <a:rPr lang="en-US" altLang="zh-TW" dirty="0" err="1"/>
              <a:t>unauthorised</a:t>
            </a:r>
            <a:r>
              <a:rPr lang="en-US" altLang="zh-TW" dirty="0"/>
              <a:t>. </a:t>
            </a:r>
          </a:p>
          <a:p>
            <a:endParaRPr lang="en-US" altLang="zh-TW" dirty="0"/>
          </a:p>
        </p:txBody>
      </p:sp>
      <p:sp>
        <p:nvSpPr>
          <p:cNvPr id="6" name="Slide Number Placeholder 5"/>
          <p:cNvSpPr>
            <a:spLocks noGrp="1"/>
          </p:cNvSpPr>
          <p:nvPr>
            <p:ph type="sldNum" sz="quarter" idx="12"/>
          </p:nvPr>
        </p:nvSpPr>
        <p:spPr/>
        <p:txBody>
          <a:bodyPr/>
          <a:lstStyle>
            <a:lvl1pPr>
              <a:defRPr/>
            </a:lvl1pPr>
          </a:lstStyle>
          <a:p>
            <a:fld id="{E8DBD4CF-C432-4BFD-907C-9A76CC98833C}"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ECDFC056-9A23-4BDF-94D2-6731AE1E5CDB}" type="slidenum">
              <a:rPr lang="en-US" altLang="zh-TW"/>
              <a:pPr/>
              <a:t>‹#›</a:t>
            </a:fld>
            <a:endParaRPr lang="en-US" altLang="zh-TW"/>
          </a:p>
        </p:txBody>
      </p:sp>
      <p:sp>
        <p:nvSpPr>
          <p:cNvPr id="8" name="Footer Placeholder 4"/>
          <p:cNvSpPr txBox="1">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Turkey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zh-TW"/>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9" name="Slide Number Placeholder 8"/>
          <p:cNvSpPr>
            <a:spLocks noGrp="1"/>
          </p:cNvSpPr>
          <p:nvPr>
            <p:ph type="sldNum" sz="quarter" idx="12"/>
          </p:nvPr>
        </p:nvSpPr>
        <p:spPr/>
        <p:txBody>
          <a:bodyPr/>
          <a:lstStyle>
            <a:lvl1pPr>
              <a:defRPr/>
            </a:lvl1pPr>
          </a:lstStyle>
          <a:p>
            <a:fld id="{27250724-400D-461E-875B-9173AEC810BF}"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zh-TW"/>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5" name="Slide Number Placeholder 4"/>
          <p:cNvSpPr>
            <a:spLocks noGrp="1"/>
          </p:cNvSpPr>
          <p:nvPr>
            <p:ph type="sldNum" sz="quarter" idx="12"/>
          </p:nvPr>
        </p:nvSpPr>
        <p:spPr/>
        <p:txBody>
          <a:bodyPr/>
          <a:lstStyle>
            <a:lvl1pPr>
              <a:defRPr/>
            </a:lvl1pPr>
          </a:lstStyle>
          <a:p>
            <a:fld id="{75E0108E-6E84-4D1B-AA85-EBB47942E69D}"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4" name="Slide Number Placeholder 3"/>
          <p:cNvSpPr>
            <a:spLocks noGrp="1"/>
          </p:cNvSpPr>
          <p:nvPr>
            <p:ph type="sldNum" sz="quarter" idx="12"/>
          </p:nvPr>
        </p:nvSpPr>
        <p:spPr/>
        <p:txBody>
          <a:bodyPr/>
          <a:lstStyle>
            <a:lvl1pPr>
              <a:defRPr/>
            </a:lvl1pPr>
          </a:lstStyle>
          <a:p>
            <a:fld id="{8104E918-0B5D-4B15-9499-17B26529A3ED}"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AC15A6AF-F187-4EB3-9E5F-892F13997C11}"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03C3A404-114E-4548-9BE7-B60E0CED6BC2}"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66E39C-BCAC-47AF-99D7-A144229046BF}" type="slidenum">
              <a:rPr lang="en-US" altLang="zh-TW"/>
              <a:pPr/>
              <a:t>‹#›</a:t>
            </a:fld>
            <a:endParaRPr lang="en-US" altLang="zh-TW"/>
          </a:p>
        </p:txBody>
      </p:sp>
      <p:sp>
        <p:nvSpPr>
          <p:cNvPr id="7" name="Footer Placeholder 4"/>
          <p:cNvSpPr>
            <a:spLocks noGrp="1"/>
          </p:cNvSpPr>
          <p:nvPr>
            <p:ph type="ftr" sz="quarter" idx="3"/>
          </p:nvPr>
        </p:nvSpPr>
        <p:spPr>
          <a:xfrm>
            <a:off x="1524000" y="6248400"/>
            <a:ext cx="5257800" cy="457200"/>
          </a:xfrm>
          <a:prstGeom prst="rect">
            <a:avLst/>
          </a:prstGeom>
        </p:spPr>
        <p:txBody>
          <a:bodyPr/>
          <a:lstStyle>
            <a:lvl1pPr algn="l">
              <a:defRPr sz="800">
                <a:latin typeface="Arial Narrow" pitchFamily="34" charset="0"/>
              </a:defRPr>
            </a:lvl1pPr>
          </a:lstStyle>
          <a:p>
            <a:r>
              <a:rPr lang="en-US" altLang="zh-TW" dirty="0"/>
              <a:t>This document is fully private and confidential and it is legally privileged. </a:t>
            </a:r>
            <a:endParaRPr lang="tr-TR" altLang="zh-TW" dirty="0"/>
          </a:p>
          <a:p>
            <a:r>
              <a:rPr lang="en-US" altLang="zh-TW" dirty="0"/>
              <a:t>It is intended for ERKE DIS TICARET LIMITED SIRKETI Turkey only and access by 3rd parties is </a:t>
            </a:r>
            <a:r>
              <a:rPr lang="en-US" altLang="zh-TW" dirty="0" err="1"/>
              <a:t>unauthorised</a:t>
            </a:r>
            <a:r>
              <a:rPr lang="en-US" altLang="zh-TW" dirty="0"/>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新細明體" pitchFamily="18" charset="-120"/>
        </a:defRPr>
      </a:lvl2pPr>
      <a:lvl3pPr algn="ctr" rtl="0" fontAlgn="base">
        <a:spcBef>
          <a:spcPct val="0"/>
        </a:spcBef>
        <a:spcAft>
          <a:spcPct val="0"/>
        </a:spcAft>
        <a:defRPr kumimoji="1" sz="4400">
          <a:solidFill>
            <a:schemeClr val="tx2"/>
          </a:solidFill>
          <a:latin typeface="Times New Roman" pitchFamily="18" charset="0"/>
          <a:ea typeface="新細明體" pitchFamily="18" charset="-120"/>
        </a:defRPr>
      </a:lvl3pPr>
      <a:lvl4pPr algn="ctr" rtl="0" fontAlgn="base">
        <a:spcBef>
          <a:spcPct val="0"/>
        </a:spcBef>
        <a:spcAft>
          <a:spcPct val="0"/>
        </a:spcAft>
        <a:defRPr kumimoji="1" sz="4400">
          <a:solidFill>
            <a:schemeClr val="tx2"/>
          </a:solidFill>
          <a:latin typeface="Times New Roman" pitchFamily="18" charset="0"/>
          <a:ea typeface="新細明體" pitchFamily="18" charset="-120"/>
        </a:defRPr>
      </a:lvl4pPr>
      <a:lvl5pPr algn="ctr" rtl="0" fontAlgn="base">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endParaRPr lang="en-US" altLang="zh-TW" dirty="0"/>
          </a:p>
          <a:p>
            <a:fld id="{C2659404-5214-459E-BB2D-03FB2E4C5EF9}" type="slidenum">
              <a:rPr lang="en-US" altLang="zh-TW" smtClean="0"/>
              <a:pPr/>
              <a:t>1</a:t>
            </a:fld>
            <a:endParaRPr lang="en-US" altLang="zh-TW"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p:nvPr/>
        </p:nvSpPr>
        <p:spPr>
          <a:xfrm>
            <a:off x="2286000" y="357166"/>
            <a:ext cx="6858000" cy="553998"/>
          </a:xfrm>
          <a:prstGeom prst="rect">
            <a:avLst/>
          </a:prstGeom>
          <a:solidFill>
            <a:schemeClr val="bg1">
              <a:lumMod val="65000"/>
              <a:alpha val="27000"/>
            </a:schemeClr>
          </a:solidFill>
          <a:ln>
            <a:solidFill>
              <a:schemeClr val="accent6">
                <a:lumMod val="50000"/>
              </a:schemeClr>
            </a:solidFill>
          </a:ln>
        </p:spPr>
        <p:txBody>
          <a:bodyPr wrap="square">
            <a:spAutoFit/>
          </a:bodyPr>
          <a:lstStyle/>
          <a:p>
            <a:pPr algn="r"/>
            <a:r>
              <a:rPr lang="tr-TR" sz="3000" b="1" dirty="0">
                <a:solidFill>
                  <a:schemeClr val="accent6">
                    <a:lumMod val="50000"/>
                  </a:schemeClr>
                </a:solidFill>
                <a:latin typeface="Calibri" pitchFamily="34" charset="0"/>
                <a:cs typeface="Calibri" pitchFamily="34" charset="0"/>
              </a:rPr>
              <a:t>HEMSINLIOGLU LAW FIRM</a:t>
            </a:r>
          </a:p>
        </p:txBody>
      </p:sp>
      <p:sp>
        <p:nvSpPr>
          <p:cNvPr id="8"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unauthorized. </a:t>
            </a:r>
          </a:p>
        </p:txBody>
      </p:sp>
      <p:sp>
        <p:nvSpPr>
          <p:cNvPr id="9" name="Rectangle 8"/>
          <p:cNvSpPr/>
          <p:nvPr/>
        </p:nvSpPr>
        <p:spPr>
          <a:xfrm>
            <a:off x="0" y="5286388"/>
            <a:ext cx="8534400" cy="707886"/>
          </a:xfrm>
          <a:prstGeom prst="rect">
            <a:avLst/>
          </a:prstGeom>
        </p:spPr>
        <p:txBody>
          <a:bodyPr wrap="square">
            <a:spAutoFit/>
          </a:bodyPr>
          <a:lstStyle/>
          <a:p>
            <a:pPr>
              <a:tabLst>
                <a:tab pos="233363" algn="l"/>
              </a:tabLst>
            </a:pPr>
            <a:r>
              <a:rPr lang="tr-TR" sz="2000" dirty="0" err="1">
                <a:solidFill>
                  <a:srgbClr val="000066"/>
                </a:solidFill>
                <a:latin typeface="Calibri" pitchFamily="34" charset="0"/>
                <a:cs typeface="Calibri" pitchFamily="34" charset="0"/>
              </a:rPr>
              <a:t>February</a:t>
            </a:r>
            <a:r>
              <a:rPr lang="tr-TR" sz="2000" dirty="0">
                <a:solidFill>
                  <a:srgbClr val="000066"/>
                </a:solidFill>
                <a:latin typeface="Calibri" pitchFamily="34" charset="0"/>
                <a:cs typeface="Calibri" pitchFamily="34" charset="0"/>
              </a:rPr>
              <a:t> 2016</a:t>
            </a:r>
          </a:p>
          <a:p>
            <a:pPr>
              <a:tabLst>
                <a:tab pos="233363" algn="l"/>
              </a:tabLst>
            </a:pPr>
            <a:r>
              <a:rPr lang="tr-TR" sz="2000" dirty="0" err="1">
                <a:solidFill>
                  <a:srgbClr val="000066"/>
                </a:solidFill>
                <a:latin typeface="Calibri" pitchFamily="34" charset="0"/>
                <a:cs typeface="Calibri" pitchFamily="34" charset="0"/>
              </a:rPr>
              <a:t>Istanbul</a:t>
            </a:r>
            <a:endParaRPr lang="tr-TR" sz="2000" dirty="0">
              <a:solidFill>
                <a:srgbClr val="000066"/>
              </a:solidFill>
              <a:latin typeface="Calibri" pitchFamily="34" charset="0"/>
              <a:cs typeface="Calibri" pitchFamily="34" charset="0"/>
            </a:endParaRPr>
          </a:p>
        </p:txBody>
      </p:sp>
      <p:pic>
        <p:nvPicPr>
          <p:cNvPr id="64513" name="Picture 1"/>
          <p:cNvPicPr>
            <a:picLocks noChangeAspect="1" noChangeArrowheads="1"/>
          </p:cNvPicPr>
          <p:nvPr/>
        </p:nvPicPr>
        <p:blipFill>
          <a:blip r:embed="rId4"/>
          <a:srcRect/>
          <a:stretch>
            <a:fillRect/>
          </a:stretch>
        </p:blipFill>
        <p:spPr bwMode="auto">
          <a:xfrm>
            <a:off x="1012288" y="2000240"/>
            <a:ext cx="8131712" cy="2928958"/>
          </a:xfrm>
          <a:prstGeom prst="rect">
            <a:avLst/>
          </a:prstGeom>
          <a:noFill/>
          <a:ln w="9525">
            <a:noFill/>
            <a:miter lim="800000"/>
            <a:headEnd/>
            <a:tailEnd/>
          </a:ln>
          <a:effectLst/>
        </p:spPr>
      </p:pic>
    </p:spTree>
    <p:extLst>
      <p:ext uri="{BB962C8B-B14F-4D97-AF65-F5344CB8AC3E}">
        <p14:creationId xmlns:p14="http://schemas.microsoft.com/office/powerpoint/2010/main" val="364619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10</a:t>
            </a:fld>
            <a:endParaRPr lang="en-US" altLang="zh-TW" dirty="0"/>
          </a:p>
        </p:txBody>
      </p:sp>
      <p:sp>
        <p:nvSpPr>
          <p:cNvPr id="43" name="Rectangle 42"/>
          <p:cNvSpPr/>
          <p:nvPr/>
        </p:nvSpPr>
        <p:spPr>
          <a:xfrm>
            <a:off x="304800" y="1217474"/>
            <a:ext cx="8458200" cy="1323439"/>
          </a:xfrm>
          <a:prstGeom prst="rect">
            <a:avLst/>
          </a:prstGeom>
          <a:solidFill>
            <a:schemeClr val="bg1">
              <a:lumMod val="75000"/>
            </a:schemeClr>
          </a:solidFill>
        </p:spPr>
        <p:txBody>
          <a:bodyPr wrap="square">
            <a:spAutoFit/>
          </a:bodyPr>
          <a:lstStyle/>
          <a:p>
            <a:pPr algn="just"/>
            <a:r>
              <a:rPr lang="en-US" sz="1600" b="1" dirty="0">
                <a:solidFill>
                  <a:srgbClr val="000066"/>
                </a:solidFill>
                <a:latin typeface="Calibri" pitchFamily="34" charset="0"/>
                <a:cs typeface="Calibri" pitchFamily="34" charset="0"/>
              </a:rPr>
              <a:t>ÖZELLEŞTİRME: </a:t>
            </a:r>
            <a:endParaRPr lang="tr-TR" sz="1600" b="1"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Türkiye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aktif</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dolu</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özelleştirme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idaresine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haizdir</a:t>
            </a:r>
            <a:r>
              <a:rPr lang="en-US" sz="1600" dirty="0">
                <a:solidFill>
                  <a:srgbClr val="000066"/>
                </a:solidFill>
                <a:latin typeface="Calibri" pitchFamily="34" charset="0"/>
                <a:cs typeface="Calibri" pitchFamily="34" charset="0"/>
              </a:rPr>
              <a:t>. Bu </a:t>
            </a:r>
            <a:r>
              <a:rPr lang="en-US" sz="1600" dirty="0" err="1">
                <a:solidFill>
                  <a:srgbClr val="000066"/>
                </a:solidFill>
                <a:latin typeface="Calibri" pitchFamily="34" charset="0"/>
                <a:cs typeface="Calibri" pitchFamily="34" charset="0"/>
              </a:rPr>
              <a:t>tür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özelleştirme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işlemleriyle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devlet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bankalarının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çimento</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fabrikalarının</a:t>
            </a:r>
            <a:r>
              <a:rPr lang="en-US" sz="1600" dirty="0">
                <a:solidFill>
                  <a:srgbClr val="000066"/>
                </a:solidFill>
                <a:latin typeface="Calibri" pitchFamily="34" charset="0"/>
                <a:cs typeface="Calibri" pitchFamily="34" charset="0"/>
              </a:rPr>
              <a:t>, petrol </a:t>
            </a:r>
            <a:r>
              <a:rPr lang="en-US" sz="1600" dirty="0" err="1">
                <a:solidFill>
                  <a:srgbClr val="000066"/>
                </a:solidFill>
                <a:latin typeface="Calibri" pitchFamily="34" charset="0"/>
                <a:cs typeface="Calibri" pitchFamily="34" charset="0"/>
              </a:rPr>
              <a:t>dağıtım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şirketinin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havalimanı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hizmetleri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şirketinin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havayolu</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yemek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şirketinin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büyük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iletişim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ekipmanı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şirketinin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dahil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olduğu</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Türkiye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Cumhuriyeti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özelleştirme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programı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çerçevesinde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yürütmekteyiz</a:t>
            </a:r>
            <a:r>
              <a:rPr lang="en-US" sz="1600" dirty="0">
                <a:solidFill>
                  <a:srgbClr val="000066"/>
                </a:solidFill>
                <a:latin typeface="Calibri" pitchFamily="34" charset="0"/>
                <a:cs typeface="Calibri" pitchFamily="34" charset="0"/>
              </a:rPr>
              <a:t>.</a:t>
            </a:r>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IV</a:t>
            </a:r>
            <a:endParaRPr lang="en-US" sz="3600" dirty="0">
              <a:solidFill>
                <a:srgbClr val="000066"/>
              </a:solidFill>
              <a:latin typeface="Calibri" pitchFamily="34" charset="0"/>
              <a:cs typeface="Calibri" pitchFamily="34" charset="0"/>
            </a:endParaRPr>
          </a:p>
        </p:txBody>
      </p:sp>
      <p:sp>
        <p:nvSpPr>
          <p:cNvPr id="5" name="Rectangle 42"/>
          <p:cNvSpPr/>
          <p:nvPr/>
        </p:nvSpPr>
        <p:spPr>
          <a:xfrm>
            <a:off x="304800" y="3066871"/>
            <a:ext cx="8458200" cy="1077218"/>
          </a:xfrm>
          <a:prstGeom prst="rect">
            <a:avLst/>
          </a:prstGeom>
          <a:solidFill>
            <a:schemeClr val="bg1">
              <a:lumMod val="85000"/>
            </a:schemeClr>
          </a:solidFill>
        </p:spPr>
        <p:txBody>
          <a:bodyPr wrap="square">
            <a:spAutoFit/>
          </a:bodyPr>
          <a:lstStyle/>
          <a:p>
            <a:pPr algn="just"/>
            <a:r>
              <a:rPr lang="en-US" sz="1600" b="1" dirty="0">
                <a:solidFill>
                  <a:srgbClr val="000066"/>
                </a:solidFill>
                <a:latin typeface="Calibri" pitchFamily="34" charset="0"/>
                <a:cs typeface="Calibri" pitchFamily="34" charset="0"/>
              </a:rPr>
              <a:t>PROJE FİNANSMANI: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Firmamız otel projeleri, elektrik santrali ve enerji üretim projeleri ile su arıtım projeleri olmak üzere</a:t>
            </a:r>
          </a:p>
          <a:p>
            <a:pPr algn="just"/>
            <a:r>
              <a:rPr lang="tr-TR" sz="1600" dirty="0">
                <a:solidFill>
                  <a:srgbClr val="000066"/>
                </a:solidFill>
                <a:latin typeface="Calibri" pitchFamily="34" charset="0"/>
                <a:cs typeface="Calibri" pitchFamily="34" charset="0"/>
              </a:rPr>
              <a:t>Geniş bir yelpazede büyük BOT ve BOO projelerinde yasal danışmanlık sunmuş ve sunmaya devam etmektedir.</a:t>
            </a:r>
          </a:p>
        </p:txBody>
      </p:sp>
      <p:sp>
        <p:nvSpPr>
          <p:cNvPr id="7" name="Rectangle 42"/>
          <p:cNvSpPr/>
          <p:nvPr/>
        </p:nvSpPr>
        <p:spPr>
          <a:xfrm>
            <a:off x="304800" y="4419600"/>
            <a:ext cx="8458200" cy="1569660"/>
          </a:xfrm>
          <a:prstGeom prst="rect">
            <a:avLst/>
          </a:prstGeom>
          <a:solidFill>
            <a:schemeClr val="bg1">
              <a:lumMod val="75000"/>
            </a:schemeClr>
          </a:solidFill>
        </p:spPr>
        <p:txBody>
          <a:bodyPr wrap="square">
            <a:spAutoFit/>
          </a:bodyPr>
          <a:lstStyle/>
          <a:p>
            <a:pPr algn="just"/>
            <a:r>
              <a:rPr lang="tr-TR" sz="1600" b="1" dirty="0">
                <a:solidFill>
                  <a:srgbClr val="000066"/>
                </a:solidFill>
                <a:latin typeface="Calibri" pitchFamily="34" charset="0"/>
                <a:cs typeface="Calibri" pitchFamily="34" charset="0"/>
              </a:rPr>
              <a:t>FİKRİ MÜLKİYET ve HAKSIZ REKABET HUKUKU</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Haksız rekabet ve tekelcilik konusunda sınırlayıcı anlaşmalar göz önünde bulundurularak danışanlarımıza  yardımcı olmaktayız. Buna dahil olarak kapsamlı tavsiyelerimiz patentler, markalar telif hakları ticaret anlaşmaları ve haksız rekabet ile tüketici kanunu hakkında yasal danışmanlık vermekteyiz.</a:t>
            </a:r>
            <a:r>
              <a:rPr lang="en-US" sz="1600" dirty="0" err="1">
                <a:solidFill>
                  <a:srgbClr val="000066"/>
                </a:solidFill>
                <a:latin typeface="Calibri" pitchFamily="34" charset="0"/>
                <a:cs typeface="Calibri" pitchFamily="34" charset="0"/>
              </a:rPr>
              <a:t>Korsan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karşıtı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önlemler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alıp</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danışanlarımızı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lisansa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uygunluk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sorunlarında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temsil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etmekteyiz</a:t>
            </a:r>
            <a:r>
              <a:rPr lang="en-US" sz="1600" dirty="0">
                <a:solidFill>
                  <a:srgbClr val="000066"/>
                </a:solidFill>
                <a:latin typeface="Calibri" pitchFamily="34" charset="0"/>
                <a:cs typeface="Calibri" pitchFamily="34" charset="0"/>
              </a:rPr>
              <a:t>.</a:t>
            </a:r>
          </a:p>
        </p:txBody>
      </p:sp>
      <p:sp>
        <p:nvSpPr>
          <p:cNvPr id="8"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6175375"/>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8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11</a:t>
            </a:fld>
            <a:endParaRPr lang="en-US" altLang="zh-TW" dirty="0"/>
          </a:p>
        </p:txBody>
      </p:sp>
      <p:sp>
        <p:nvSpPr>
          <p:cNvPr id="43" name="Rectangle 42"/>
          <p:cNvSpPr/>
          <p:nvPr/>
        </p:nvSpPr>
        <p:spPr>
          <a:xfrm>
            <a:off x="304800" y="1217474"/>
            <a:ext cx="8458200" cy="3046988"/>
          </a:xfrm>
          <a:prstGeom prst="rect">
            <a:avLst/>
          </a:prstGeom>
          <a:solidFill>
            <a:schemeClr val="bg1">
              <a:lumMod val="85000"/>
            </a:schemeClr>
          </a:solidFill>
        </p:spPr>
        <p:txBody>
          <a:bodyPr wrap="square">
            <a:spAutoFit/>
          </a:bodyPr>
          <a:lstStyle/>
          <a:p>
            <a:pPr algn="just"/>
            <a:r>
              <a:rPr lang="tr-TR" sz="1600" b="1" dirty="0">
                <a:solidFill>
                  <a:srgbClr val="000066"/>
                </a:solidFill>
                <a:latin typeface="Calibri" pitchFamily="34" charset="0"/>
                <a:cs typeface="Calibri" pitchFamily="34" charset="0"/>
              </a:rPr>
              <a:t>ENERJİ HUKUKU</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Firmamız gerek yurt içinde ve yurt dışında enerji, petrol, doğal gaz ve madencilik sektörlerine yoğun mesai vermiştir. Yabancı ve Türk ortak teşebbüsler ile doğalgaz hattı inşası ve elektrik ve diğer enerji santrallerini lokal zorunlu kanunlara ve kurallara uygun işletme ile  uğraşan şirketlerin yasal çerçevelerini oluşturup sözleşme taslaklarını hazırlamaktadır.</a:t>
            </a:r>
          </a:p>
          <a:p>
            <a:pPr algn="just"/>
            <a:endParaRPr lang="tr-TR" sz="1600"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Ayrıca  bağımsız ve büyük petrol şirketleri için keşif, geliştirme, üretim ve ıslah sözleşmeleri ile kısıtlı olmamak üzere yakıt ve doğal gaz sektöründe geniş bir deneyimimiz vardır.</a:t>
            </a:r>
          </a:p>
          <a:p>
            <a:pPr algn="just"/>
            <a:endParaRPr lang="tr-TR" sz="1600"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Projelerin geliştirilmesi için özel yahut kamu finansmanı seçiminde ve </a:t>
            </a:r>
            <a:r>
              <a:rPr lang="tr-TR" sz="1600" dirty="0" err="1">
                <a:solidFill>
                  <a:srgbClr val="000066"/>
                </a:solidFill>
                <a:latin typeface="Calibri" pitchFamily="34" charset="0"/>
                <a:cs typeface="Calibri" pitchFamily="34" charset="0"/>
              </a:rPr>
              <a:t>müzakarelerde</a:t>
            </a:r>
            <a:r>
              <a:rPr lang="tr-TR" sz="1600" dirty="0">
                <a:solidFill>
                  <a:srgbClr val="000066"/>
                </a:solidFill>
                <a:latin typeface="Calibri" pitchFamily="34" charset="0"/>
                <a:cs typeface="Calibri" pitchFamily="34" charset="0"/>
              </a:rPr>
              <a:t>, </a:t>
            </a:r>
            <a:r>
              <a:rPr lang="tr-TR" sz="1600" dirty="0" err="1">
                <a:solidFill>
                  <a:srgbClr val="000066"/>
                </a:solidFill>
                <a:latin typeface="Calibri" pitchFamily="34" charset="0"/>
                <a:cs typeface="Calibri" pitchFamily="34" charset="0"/>
              </a:rPr>
              <a:t>loby</a:t>
            </a:r>
            <a:r>
              <a:rPr lang="tr-TR" sz="1600" dirty="0">
                <a:solidFill>
                  <a:srgbClr val="000066"/>
                </a:solidFill>
                <a:latin typeface="Calibri" pitchFamily="34" charset="0"/>
                <a:cs typeface="Calibri" pitchFamily="34" charset="0"/>
              </a:rPr>
              <a:t> faaliyetlerinde yardımcı olup üstlenici, tedarikçi, taşeron ile gayrimenkul gelişimi hakları ile ilgili tüm yasal belgelerin taslaklarının hazırlanmasında yardımcı olmaktayız.</a:t>
            </a:r>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 V</a:t>
            </a:r>
            <a:endParaRPr lang="en-US" sz="3600" dirty="0">
              <a:solidFill>
                <a:srgbClr val="000066"/>
              </a:solidFill>
              <a:latin typeface="Calibri" pitchFamily="34" charset="0"/>
              <a:cs typeface="Calibri" pitchFamily="34" charset="0"/>
            </a:endParaRPr>
          </a:p>
        </p:txBody>
      </p:sp>
      <p:sp>
        <p:nvSpPr>
          <p:cNvPr id="7" name="Rectangle 42"/>
          <p:cNvSpPr/>
          <p:nvPr/>
        </p:nvSpPr>
        <p:spPr>
          <a:xfrm>
            <a:off x="307691" y="4888448"/>
            <a:ext cx="8458200" cy="1323439"/>
          </a:xfrm>
          <a:prstGeom prst="rect">
            <a:avLst/>
          </a:prstGeom>
          <a:solidFill>
            <a:schemeClr val="bg1">
              <a:lumMod val="85000"/>
            </a:schemeClr>
          </a:solidFill>
        </p:spPr>
        <p:txBody>
          <a:bodyPr wrap="square">
            <a:spAutoFit/>
          </a:bodyPr>
          <a:lstStyle/>
          <a:p>
            <a:pPr algn="just"/>
            <a:r>
              <a:rPr lang="en-US" sz="1600" b="1" dirty="0">
                <a:solidFill>
                  <a:srgbClr val="000066"/>
                </a:solidFill>
                <a:latin typeface="Calibri" pitchFamily="34" charset="0"/>
                <a:cs typeface="Calibri" pitchFamily="34" charset="0"/>
              </a:rPr>
              <a:t>VERGİ HUKUKU: </a:t>
            </a:r>
            <a:endParaRPr lang="tr-TR" sz="1600" b="1"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Doğruluk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yeniliğe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önem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veren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vergi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hukuku</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alanımız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vergi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hesaplaması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anlaşmazlıklarının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hepsini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detaylı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şekilde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kapsamaktadır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Ayrıca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firmamız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faaliyet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alanımıza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giren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tüm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ticari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yasal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vergi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tavsiyesinde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bulunup</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vergi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bakımından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daha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uygun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kılmak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amacıyla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yeniden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yapılandırmaya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yardımcı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olmaktadır</a:t>
            </a:r>
            <a:r>
              <a:rPr lang="en-US" sz="1600" dirty="0">
                <a:solidFill>
                  <a:srgbClr val="000066"/>
                </a:solidFill>
                <a:latin typeface="Calibri" pitchFamily="34" charset="0"/>
                <a:cs typeface="Calibri" pitchFamily="34" charset="0"/>
              </a:rPr>
              <a:t>.</a:t>
            </a:r>
          </a:p>
        </p:txBody>
      </p:sp>
      <p:sp>
        <p:nvSpPr>
          <p:cNvPr id="6"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75375"/>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74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12</a:t>
            </a:fld>
            <a:endParaRPr lang="en-US" altLang="zh-TW" dirty="0"/>
          </a:p>
        </p:txBody>
      </p:sp>
      <p:sp>
        <p:nvSpPr>
          <p:cNvPr id="43" name="Rectangle 42"/>
          <p:cNvSpPr/>
          <p:nvPr/>
        </p:nvSpPr>
        <p:spPr>
          <a:xfrm>
            <a:off x="304800" y="1217474"/>
            <a:ext cx="8458200" cy="1569660"/>
          </a:xfrm>
          <a:prstGeom prst="rect">
            <a:avLst/>
          </a:prstGeom>
          <a:solidFill>
            <a:schemeClr val="bg1">
              <a:lumMod val="85000"/>
            </a:schemeClr>
          </a:solidFill>
        </p:spPr>
        <p:txBody>
          <a:bodyPr wrap="square">
            <a:spAutoFit/>
          </a:bodyPr>
          <a:lstStyle/>
          <a:p>
            <a:pPr algn="just"/>
            <a:r>
              <a:rPr lang="en-US" sz="1600" b="1" dirty="0">
                <a:solidFill>
                  <a:srgbClr val="000066"/>
                </a:solidFill>
                <a:latin typeface="Calibri" pitchFamily="34" charset="0"/>
                <a:cs typeface="Calibri" pitchFamily="34" charset="0"/>
              </a:rPr>
              <a:t>MADEN HUKUKU: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Firmamız maden arama, üretim ve ıslah hakkında arama ve geliştirme anlaşmaları , ortak teşebbüsler, sendikalar, imtiyaz anlaşmaları, madencilik vergisi, proje finansmanı, yapı finansmanı, sektör ile ilgili sermaye piyasası finansmanı ve altyapı geliştirmesi ve </a:t>
            </a:r>
            <a:r>
              <a:rPr lang="tr-TR" sz="1600" dirty="0" err="1">
                <a:solidFill>
                  <a:srgbClr val="000066"/>
                </a:solidFill>
                <a:latin typeface="Calibri" pitchFamily="34" charset="0"/>
                <a:cs typeface="Calibri" pitchFamily="34" charset="0"/>
              </a:rPr>
              <a:t>finansmanı,ile</a:t>
            </a:r>
            <a:r>
              <a:rPr lang="tr-TR" sz="1600" dirty="0">
                <a:solidFill>
                  <a:srgbClr val="000066"/>
                </a:solidFill>
                <a:latin typeface="Calibri" pitchFamily="34" charset="0"/>
                <a:cs typeface="Calibri" pitchFamily="34" charset="0"/>
              </a:rPr>
              <a:t>  hizmet sözleşmeleri ile teknik sözleşmeler, işleme, arıtma ve satım kontratları ve mineral ile madencilik </a:t>
            </a:r>
            <a:r>
              <a:rPr lang="tr-TR" sz="1600" dirty="0" err="1">
                <a:solidFill>
                  <a:srgbClr val="000066"/>
                </a:solidFill>
                <a:latin typeface="Calibri" pitchFamily="34" charset="0"/>
                <a:cs typeface="Calibri" pitchFamily="34" charset="0"/>
              </a:rPr>
              <a:t>teklonoji</a:t>
            </a:r>
            <a:r>
              <a:rPr lang="tr-TR" sz="1600" dirty="0">
                <a:solidFill>
                  <a:srgbClr val="000066"/>
                </a:solidFill>
                <a:latin typeface="Calibri" pitchFamily="34" charset="0"/>
                <a:cs typeface="Calibri" pitchFamily="34" charset="0"/>
              </a:rPr>
              <a:t> hakkında fikri mülkiyet konusunda durum tespiti hizmetlerini vermektedir.</a:t>
            </a:r>
            <a:endParaRPr lang="en-US" sz="1600" dirty="0">
              <a:solidFill>
                <a:srgbClr val="000066"/>
              </a:solidFill>
              <a:latin typeface="Calibri" pitchFamily="34" charset="0"/>
              <a:cs typeface="Calibri" pitchFamily="34" charset="0"/>
            </a:endParaRPr>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VI</a:t>
            </a:r>
            <a:endParaRPr lang="en-US" sz="3600" dirty="0">
              <a:solidFill>
                <a:srgbClr val="000066"/>
              </a:solidFill>
              <a:latin typeface="Calibri" pitchFamily="34" charset="0"/>
              <a:cs typeface="Calibri" pitchFamily="34" charset="0"/>
            </a:endParaRPr>
          </a:p>
        </p:txBody>
      </p:sp>
      <p:sp>
        <p:nvSpPr>
          <p:cNvPr id="7" name="Rectangle 42"/>
          <p:cNvSpPr/>
          <p:nvPr/>
        </p:nvSpPr>
        <p:spPr>
          <a:xfrm>
            <a:off x="273934" y="3543713"/>
            <a:ext cx="8458200" cy="1569660"/>
          </a:xfrm>
          <a:prstGeom prst="rect">
            <a:avLst/>
          </a:prstGeom>
          <a:solidFill>
            <a:schemeClr val="bg1">
              <a:lumMod val="75000"/>
            </a:schemeClr>
          </a:solidFill>
        </p:spPr>
        <p:txBody>
          <a:bodyPr wrap="square">
            <a:spAutoFit/>
          </a:bodyPr>
          <a:lstStyle/>
          <a:p>
            <a:pPr algn="just"/>
            <a:r>
              <a:rPr lang="en-US" sz="1600" b="1" dirty="0">
                <a:solidFill>
                  <a:srgbClr val="000066"/>
                </a:solidFill>
                <a:latin typeface="Calibri" pitchFamily="34" charset="0"/>
                <a:cs typeface="Calibri" pitchFamily="34" charset="0"/>
              </a:rPr>
              <a:t>İŞ HUKUKU: </a:t>
            </a:r>
            <a:endParaRPr lang="tr-TR" sz="1600" b="1"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Firmamız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bu</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alanda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güçlü</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deneyime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sahiptir</a:t>
            </a:r>
            <a:r>
              <a:rPr lang="tr-TR" sz="1600" dirty="0">
                <a:solidFill>
                  <a:srgbClr val="000066"/>
                </a:solidFill>
                <a:latin typeface="Calibri" pitchFamily="34" charset="0"/>
                <a:cs typeface="Calibri" pitchFamily="34" charset="0"/>
              </a:rPr>
              <a:t>. Kişiye özel iş sözleşmeleri hazırlayıp spesifik işe alım sorunlarında tavsiye verilmektedir.  Türkiye’ye yatırım yapan yabancı şirketlerin işe alım stratejilerini belirlemelerinde yardımcı olup sigorta vergi ve diğer konular hakkında bilgi verilmektedir.  Danışanlarımızı  güçlü ve tecrübeli kadromuzla mahkeme önünde veya uzlaşma konusunda temsil etmekteyiz.</a:t>
            </a:r>
          </a:p>
        </p:txBody>
      </p:sp>
      <p:sp>
        <p:nvSpPr>
          <p:cNvPr id="6"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6175375"/>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81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13</a:t>
            </a:fld>
            <a:endParaRPr lang="en-US" altLang="zh-TW" dirty="0"/>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VII</a:t>
            </a:r>
            <a:endParaRPr lang="en-US" sz="3600" dirty="0">
              <a:solidFill>
                <a:srgbClr val="000066"/>
              </a:solidFill>
              <a:latin typeface="Calibri" pitchFamily="34" charset="0"/>
              <a:cs typeface="Calibri" pitchFamily="34" charset="0"/>
            </a:endParaRPr>
          </a:p>
        </p:txBody>
      </p:sp>
      <p:sp>
        <p:nvSpPr>
          <p:cNvPr id="7" name="Rectangle 42"/>
          <p:cNvSpPr/>
          <p:nvPr/>
        </p:nvSpPr>
        <p:spPr>
          <a:xfrm>
            <a:off x="304800" y="1556792"/>
            <a:ext cx="8458200" cy="1323439"/>
          </a:xfrm>
          <a:prstGeom prst="rect">
            <a:avLst/>
          </a:prstGeom>
          <a:solidFill>
            <a:schemeClr val="bg1">
              <a:lumMod val="85000"/>
            </a:schemeClr>
          </a:solidFill>
        </p:spPr>
        <p:txBody>
          <a:bodyPr wrap="square">
            <a:spAutoFit/>
          </a:bodyPr>
          <a:lstStyle/>
          <a:p>
            <a:pPr algn="just"/>
            <a:r>
              <a:rPr lang="tr-TR" sz="1600" b="1" dirty="0">
                <a:solidFill>
                  <a:srgbClr val="000066"/>
                </a:solidFill>
                <a:latin typeface="Calibri" pitchFamily="34" charset="0"/>
                <a:cs typeface="Calibri" pitchFamily="34" charset="0"/>
              </a:rPr>
              <a:t>İCRA İFLAS</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Fikrimizce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borç</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tahsilatında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sonuç</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almak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yol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hızlı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etkili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yaklaşımda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bulunmaktır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Hizmetlerimizi</a:t>
            </a:r>
            <a:r>
              <a:rPr lang="en-US" sz="1600" dirty="0">
                <a:solidFill>
                  <a:srgbClr val="000066"/>
                </a:solidFill>
                <a:latin typeface="Calibri" pitchFamily="34" charset="0"/>
                <a:cs typeface="Calibri" pitchFamily="34" charset="0"/>
              </a:rPr>
              <a:t> her </a:t>
            </a:r>
            <a:r>
              <a:rPr lang="en-US" sz="1600" dirty="0" err="1">
                <a:solidFill>
                  <a:srgbClr val="000066"/>
                </a:solidFill>
                <a:latin typeface="Calibri" pitchFamily="34" charset="0"/>
                <a:cs typeface="Calibri" pitchFamily="34" charset="0"/>
              </a:rPr>
              <a:t>danışanımız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ayrı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tasarlayıp</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tahsilat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prosedürlerini</a:t>
            </a:r>
            <a:r>
              <a:rPr lang="en-US" sz="1600" dirty="0">
                <a:solidFill>
                  <a:srgbClr val="000066"/>
                </a:solidFill>
                <a:latin typeface="Calibri" pitchFamily="34" charset="0"/>
                <a:cs typeface="Calibri" pitchFamily="34" charset="0"/>
              </a:rPr>
              <a:t> her </a:t>
            </a:r>
            <a:r>
              <a:rPr lang="en-US" sz="1600" dirty="0" err="1">
                <a:solidFill>
                  <a:srgbClr val="000066"/>
                </a:solidFill>
                <a:latin typeface="Calibri" pitchFamily="34" charset="0"/>
                <a:cs typeface="Calibri" pitchFamily="34" charset="0"/>
              </a:rPr>
              <a:t>danışanın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özel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ihtiyacını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karşılayacak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şekilde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düzenlemekteyiz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Firmamız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alacak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tahsilatı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iflas</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halinde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borçlu</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yahut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alacaklı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müzakere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etmek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ödemelerin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yapılandırılması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hakkında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davalara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bakmaktadır</a:t>
            </a:r>
            <a:r>
              <a:rPr lang="en-US" sz="1600" dirty="0">
                <a:solidFill>
                  <a:srgbClr val="000066"/>
                </a:solidFill>
                <a:latin typeface="Calibri" pitchFamily="34" charset="0"/>
                <a:cs typeface="Calibri" pitchFamily="34" charset="0"/>
              </a:rPr>
              <a:t>.</a:t>
            </a:r>
          </a:p>
        </p:txBody>
      </p:sp>
      <p:sp>
        <p:nvSpPr>
          <p:cNvPr id="6"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6175375"/>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2"/>
          <p:cNvSpPr/>
          <p:nvPr/>
        </p:nvSpPr>
        <p:spPr>
          <a:xfrm>
            <a:off x="304800" y="3262134"/>
            <a:ext cx="8458200" cy="2800767"/>
          </a:xfrm>
          <a:prstGeom prst="rect">
            <a:avLst/>
          </a:prstGeom>
          <a:solidFill>
            <a:schemeClr val="bg1">
              <a:lumMod val="75000"/>
            </a:schemeClr>
          </a:solidFill>
        </p:spPr>
        <p:txBody>
          <a:bodyPr wrap="square">
            <a:spAutoFit/>
          </a:bodyPr>
          <a:lstStyle/>
          <a:p>
            <a:pPr algn="just"/>
            <a:r>
              <a:rPr lang="tr-TR" sz="1600" b="1" dirty="0">
                <a:solidFill>
                  <a:srgbClr val="000066"/>
                </a:solidFill>
                <a:latin typeface="Calibri" pitchFamily="34" charset="0"/>
                <a:cs typeface="Calibri" pitchFamily="34" charset="0"/>
              </a:rPr>
              <a:t>ŞİRKETLER HUKUKU</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endParaRPr lang="tr-TR" sz="1600"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Ticaret Hukuki içinde yer almakla beraber spesifik öneme  sahip, yerli ve yabancı şirketlerin ve ortak girişimlerin kurumunda veya kaydında, ana sözleşme ve hissedarlar sözleşmelerinin hazırlanmasında, hisse ve tahvil ihracında,  genel kurul toplantıları organizasyonunda, </a:t>
            </a:r>
            <a:r>
              <a:rPr lang="en-US" sz="1600" dirty="0" err="1">
                <a:solidFill>
                  <a:srgbClr val="000066"/>
                </a:solidFill>
                <a:latin typeface="Calibri" pitchFamily="34" charset="0"/>
                <a:cs typeface="Calibri" pitchFamily="34" charset="0"/>
              </a:rPr>
              <a:t>tasfiyede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kurumsal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yönetimde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yönetici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hissedarların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yükümlülüklerinde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danışanlarımıza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sağlıklı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efektif</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çözümler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yaratmaktayız</a:t>
            </a:r>
            <a:r>
              <a:rPr lang="en-US" sz="1600" dirty="0">
                <a:solidFill>
                  <a:srgbClr val="000066"/>
                </a:solidFill>
                <a:latin typeface="Calibri" pitchFamily="34" charset="0"/>
                <a:cs typeface="Calibri" pitchFamily="34" charset="0"/>
              </a:rPr>
              <a:t>.</a:t>
            </a:r>
          </a:p>
          <a:p>
            <a:pPr algn="just"/>
            <a:endParaRPr lang="en-US" sz="1600"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Ayrıca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danışanlarımız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adına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lisans</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franchise, </a:t>
            </a:r>
            <a:r>
              <a:rPr lang="en-US" sz="1600" dirty="0" err="1">
                <a:solidFill>
                  <a:srgbClr val="000066"/>
                </a:solidFill>
                <a:latin typeface="Calibri" pitchFamily="34" charset="0"/>
                <a:cs typeface="Calibri" pitchFamily="34" charset="0"/>
              </a:rPr>
              <a:t>dağıtım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ajans</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üretim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teknik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uzmanlık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tedarikçilik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yerel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yahut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türk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iştirakler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yapılacak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ortaklık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yönetim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anlaşmaları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gibi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geniş</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yelpazede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onlar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adına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hizmet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vermekteyiz</a:t>
            </a:r>
            <a:endParaRPr lang="en-US" sz="1600"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115981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828800" y="1143000"/>
            <a:ext cx="7315200" cy="48768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endParaRPr lang="en-US" altLang="zh-TW"/>
          </a:p>
          <a:p>
            <a:fld id="{C2659404-5214-459E-BB2D-03FB2E4C5EF9}" type="slidenum">
              <a:rPr lang="en-US" altLang="zh-TW" smtClean="0"/>
              <a:pPr/>
              <a:t>14</a:t>
            </a:fld>
            <a:endParaRPr lang="en-US" altLang="zh-TW" dirty="0"/>
          </a:p>
        </p:txBody>
      </p:sp>
      <p:sp>
        <p:nvSpPr>
          <p:cNvPr id="12" name="Rectangle 11"/>
          <p:cNvSpPr/>
          <p:nvPr/>
        </p:nvSpPr>
        <p:spPr>
          <a:xfrm>
            <a:off x="152400" y="3418344"/>
            <a:ext cx="8839200" cy="2862322"/>
          </a:xfrm>
          <a:prstGeom prst="rect">
            <a:avLst/>
          </a:prstGeom>
        </p:spPr>
        <p:txBody>
          <a:bodyPr wrap="square">
            <a:spAutoFit/>
          </a:bodyPr>
          <a:lstStyle/>
          <a:p>
            <a:endParaRPr lang="tr-TR" dirty="0">
              <a:solidFill>
                <a:schemeClr val="accent6">
                  <a:lumMod val="50000"/>
                </a:schemeClr>
              </a:solidFill>
              <a:latin typeface="Calibri" pitchFamily="34" charset="0"/>
              <a:cs typeface="Calibri" pitchFamily="34" charset="0"/>
            </a:endParaRPr>
          </a:p>
          <a:p>
            <a:r>
              <a:rPr lang="tr-TR" dirty="0">
                <a:solidFill>
                  <a:schemeClr val="accent6">
                    <a:lumMod val="50000"/>
                  </a:schemeClr>
                </a:solidFill>
                <a:latin typeface="Calibri" pitchFamily="34" charset="0"/>
                <a:cs typeface="Calibri" pitchFamily="34" charset="0"/>
              </a:rPr>
              <a:t>www.</a:t>
            </a:r>
            <a:r>
              <a:rPr lang="tr-TR" dirty="0" err="1">
                <a:solidFill>
                  <a:schemeClr val="accent6">
                    <a:lumMod val="50000"/>
                  </a:schemeClr>
                </a:solidFill>
                <a:latin typeface="Calibri" pitchFamily="34" charset="0"/>
                <a:cs typeface="Calibri" pitchFamily="34" charset="0"/>
              </a:rPr>
              <a:t>hemsinlioglu</a:t>
            </a:r>
            <a:r>
              <a:rPr lang="tr-TR" dirty="0">
                <a:solidFill>
                  <a:schemeClr val="accent6">
                    <a:lumMod val="50000"/>
                  </a:schemeClr>
                </a:solidFill>
                <a:latin typeface="Calibri" pitchFamily="34" charset="0"/>
                <a:cs typeface="Calibri" pitchFamily="34" charset="0"/>
              </a:rPr>
              <a:t>.</a:t>
            </a:r>
            <a:r>
              <a:rPr lang="tr-TR" dirty="0" err="1">
                <a:solidFill>
                  <a:schemeClr val="accent6">
                    <a:lumMod val="50000"/>
                  </a:schemeClr>
                </a:solidFill>
                <a:latin typeface="Calibri" pitchFamily="34" charset="0"/>
                <a:cs typeface="Calibri" pitchFamily="34" charset="0"/>
              </a:rPr>
              <a:t>av.tr</a:t>
            </a:r>
            <a:endParaRPr lang="en-US" dirty="0">
              <a:solidFill>
                <a:schemeClr val="accent6">
                  <a:lumMod val="50000"/>
                </a:schemeClr>
              </a:solidFill>
              <a:latin typeface="Calibri" pitchFamily="34" charset="0"/>
              <a:cs typeface="Calibri" pitchFamily="34" charset="0"/>
            </a:endParaRPr>
          </a:p>
          <a:p>
            <a:endParaRPr lang="tr-TR" dirty="0">
              <a:solidFill>
                <a:schemeClr val="accent6">
                  <a:lumMod val="50000"/>
                </a:schemeClr>
              </a:solidFill>
              <a:latin typeface="Calibri" pitchFamily="34" charset="0"/>
              <a:cs typeface="Calibri" pitchFamily="34" charset="0"/>
            </a:endParaRPr>
          </a:p>
          <a:p>
            <a:r>
              <a:rPr lang="en-US" dirty="0" err="1">
                <a:solidFill>
                  <a:schemeClr val="accent6">
                    <a:lumMod val="50000"/>
                  </a:schemeClr>
                </a:solidFill>
                <a:latin typeface="Calibri" pitchFamily="34" charset="0"/>
                <a:cs typeface="Calibri" pitchFamily="34" charset="0"/>
              </a:rPr>
              <a:t>Adres</a:t>
            </a:r>
            <a:r>
              <a:rPr lang="en-US" dirty="0">
                <a:solidFill>
                  <a:schemeClr val="accent6">
                    <a:lumMod val="50000"/>
                  </a:schemeClr>
                </a:solidFill>
                <a:latin typeface="Calibri" pitchFamily="34" charset="0"/>
                <a:cs typeface="Calibri" pitchFamily="34" charset="0"/>
              </a:rPr>
              <a:t>:</a:t>
            </a:r>
            <a:r>
              <a:rPr lang="tr-TR" dirty="0">
                <a:solidFill>
                  <a:schemeClr val="accent6">
                    <a:lumMod val="50000"/>
                  </a:schemeClr>
                </a:solidFill>
                <a:latin typeface="Calibri" pitchFamily="34" charset="0"/>
                <a:cs typeface="Calibri" pitchFamily="34" charset="0"/>
              </a:rPr>
              <a:t> </a:t>
            </a:r>
            <a:r>
              <a:rPr lang="en-US" dirty="0">
                <a:solidFill>
                  <a:schemeClr val="accent6">
                    <a:lumMod val="50000"/>
                  </a:schemeClr>
                </a:solidFill>
                <a:latin typeface="Calibri" pitchFamily="34" charset="0"/>
                <a:cs typeface="Calibri" pitchFamily="34" charset="0"/>
              </a:rPr>
              <a:t>AYAZPA</a:t>
            </a:r>
            <a:r>
              <a:rPr lang="tr-TR" dirty="0">
                <a:solidFill>
                  <a:schemeClr val="accent6">
                    <a:lumMod val="50000"/>
                  </a:schemeClr>
                </a:solidFill>
                <a:latin typeface="Calibri" pitchFamily="34" charset="0"/>
                <a:cs typeface="Calibri" pitchFamily="34" charset="0"/>
              </a:rPr>
              <a:t>Ş</a:t>
            </a:r>
            <a:r>
              <a:rPr lang="en-US" dirty="0">
                <a:solidFill>
                  <a:schemeClr val="accent6">
                    <a:lumMod val="50000"/>
                  </a:schemeClr>
                </a:solidFill>
                <a:latin typeface="Calibri" pitchFamily="34" charset="0"/>
                <a:cs typeface="Calibri" pitchFamily="34" charset="0"/>
              </a:rPr>
              <a:t>A, </a:t>
            </a:r>
            <a:r>
              <a:rPr lang="tr-TR" dirty="0">
                <a:solidFill>
                  <a:schemeClr val="accent6">
                    <a:lumMod val="50000"/>
                  </a:schemeClr>
                </a:solidFill>
                <a:latin typeface="Calibri" pitchFamily="34" charset="0"/>
                <a:cs typeface="Calibri" pitchFamily="34" charset="0"/>
              </a:rPr>
              <a:t>İ</a:t>
            </a:r>
            <a:r>
              <a:rPr lang="en-US" dirty="0">
                <a:solidFill>
                  <a:schemeClr val="accent6">
                    <a:lumMod val="50000"/>
                  </a:schemeClr>
                </a:solidFill>
                <a:latin typeface="Calibri" pitchFamily="34" charset="0"/>
                <a:cs typeface="Calibri" pitchFamily="34" charset="0"/>
              </a:rPr>
              <a:t>N</a:t>
            </a:r>
            <a:r>
              <a:rPr lang="tr-TR" dirty="0">
                <a:solidFill>
                  <a:schemeClr val="accent6">
                    <a:lumMod val="50000"/>
                  </a:schemeClr>
                </a:solidFill>
                <a:latin typeface="Calibri" pitchFamily="34" charset="0"/>
                <a:cs typeface="Calibri" pitchFamily="34" charset="0"/>
              </a:rPr>
              <a:t>ÖNÜ </a:t>
            </a:r>
            <a:r>
              <a:rPr lang="en-US" dirty="0">
                <a:solidFill>
                  <a:schemeClr val="accent6">
                    <a:lumMod val="50000"/>
                  </a:schemeClr>
                </a:solidFill>
                <a:latin typeface="Calibri" pitchFamily="34" charset="0"/>
                <a:cs typeface="Calibri" pitchFamily="34" charset="0"/>
              </a:rPr>
              <a:t>CAD. AKAR PALAS</a:t>
            </a:r>
            <a:r>
              <a:rPr lang="tr-TR" dirty="0">
                <a:solidFill>
                  <a:schemeClr val="accent6">
                    <a:lumMod val="50000"/>
                  </a:schemeClr>
                </a:solidFill>
                <a:latin typeface="Calibri" pitchFamily="34" charset="0"/>
                <a:cs typeface="Calibri" pitchFamily="34" charset="0"/>
              </a:rPr>
              <a:t>,</a:t>
            </a:r>
            <a:r>
              <a:rPr lang="en-US" dirty="0">
                <a:solidFill>
                  <a:schemeClr val="accent6">
                    <a:lumMod val="50000"/>
                  </a:schemeClr>
                </a:solidFill>
                <a:latin typeface="Calibri" pitchFamily="34" charset="0"/>
                <a:cs typeface="Calibri" pitchFamily="34" charset="0"/>
              </a:rPr>
              <a:t> NO:</a:t>
            </a:r>
            <a:r>
              <a:rPr lang="tr-TR" dirty="0">
                <a:solidFill>
                  <a:schemeClr val="accent6">
                    <a:lumMod val="50000"/>
                  </a:schemeClr>
                </a:solidFill>
                <a:latin typeface="Calibri" pitchFamily="34" charset="0"/>
                <a:cs typeface="Calibri" pitchFamily="34" charset="0"/>
              </a:rPr>
              <a:t> </a:t>
            </a:r>
            <a:r>
              <a:rPr lang="en-US" dirty="0">
                <a:solidFill>
                  <a:schemeClr val="accent6">
                    <a:lumMod val="50000"/>
                  </a:schemeClr>
                </a:solidFill>
                <a:latin typeface="Calibri" pitchFamily="34" charset="0"/>
                <a:cs typeface="Calibri" pitchFamily="34" charset="0"/>
              </a:rPr>
              <a:t>14/1</a:t>
            </a:r>
            <a:r>
              <a:rPr lang="tr-TR" dirty="0">
                <a:solidFill>
                  <a:schemeClr val="accent6">
                    <a:lumMod val="50000"/>
                  </a:schemeClr>
                </a:solidFill>
                <a:latin typeface="Calibri" pitchFamily="34" charset="0"/>
                <a:cs typeface="Calibri" pitchFamily="34" charset="0"/>
              </a:rPr>
              <a:t>,</a:t>
            </a:r>
            <a:r>
              <a:rPr lang="en-US" dirty="0">
                <a:solidFill>
                  <a:schemeClr val="accent6">
                    <a:lumMod val="50000"/>
                  </a:schemeClr>
                </a:solidFill>
                <a:latin typeface="Calibri" pitchFamily="34" charset="0"/>
                <a:cs typeface="Calibri" pitchFamily="34" charset="0"/>
              </a:rPr>
              <a:t> 34437 G</a:t>
            </a:r>
            <a:r>
              <a:rPr lang="tr-TR" dirty="0">
                <a:solidFill>
                  <a:schemeClr val="accent6">
                    <a:lumMod val="50000"/>
                  </a:schemeClr>
                </a:solidFill>
                <a:latin typeface="Calibri" pitchFamily="34" charset="0"/>
                <a:cs typeface="Calibri" pitchFamily="34" charset="0"/>
              </a:rPr>
              <a:t>ÜMÜŞSUYU,</a:t>
            </a:r>
            <a:r>
              <a:rPr lang="en-US" dirty="0">
                <a:solidFill>
                  <a:schemeClr val="accent6">
                    <a:lumMod val="50000"/>
                  </a:schemeClr>
                </a:solidFill>
                <a:latin typeface="Calibri" pitchFamily="34" charset="0"/>
                <a:cs typeface="Calibri" pitchFamily="34" charset="0"/>
              </a:rPr>
              <a:t> TAKS</a:t>
            </a:r>
            <a:r>
              <a:rPr lang="tr-TR" dirty="0">
                <a:solidFill>
                  <a:schemeClr val="accent6">
                    <a:lumMod val="50000"/>
                  </a:schemeClr>
                </a:solidFill>
                <a:latin typeface="Calibri" pitchFamily="34" charset="0"/>
                <a:cs typeface="Calibri" pitchFamily="34" charset="0"/>
              </a:rPr>
              <a:t>İ</a:t>
            </a:r>
            <a:r>
              <a:rPr lang="en-US" dirty="0">
                <a:solidFill>
                  <a:schemeClr val="accent6">
                    <a:lumMod val="50000"/>
                  </a:schemeClr>
                </a:solidFill>
                <a:latin typeface="Calibri" pitchFamily="34" charset="0"/>
                <a:cs typeface="Calibri" pitchFamily="34" charset="0"/>
              </a:rPr>
              <a:t>M/</a:t>
            </a:r>
            <a:r>
              <a:rPr lang="tr-TR" dirty="0">
                <a:solidFill>
                  <a:schemeClr val="accent6">
                    <a:lumMod val="50000"/>
                  </a:schemeClr>
                </a:solidFill>
                <a:latin typeface="Calibri" pitchFamily="34" charset="0"/>
                <a:cs typeface="Calibri" pitchFamily="34" charset="0"/>
              </a:rPr>
              <a:t>İ</a:t>
            </a:r>
            <a:r>
              <a:rPr lang="en-US" dirty="0">
                <a:solidFill>
                  <a:schemeClr val="accent6">
                    <a:lumMod val="50000"/>
                  </a:schemeClr>
                </a:solidFill>
                <a:latin typeface="Calibri" pitchFamily="34" charset="0"/>
                <a:cs typeface="Calibri" pitchFamily="34" charset="0"/>
              </a:rPr>
              <a:t>STANBUL</a:t>
            </a:r>
          </a:p>
          <a:p>
            <a:r>
              <a:rPr lang="tr-TR" sz="2000" dirty="0">
                <a:solidFill>
                  <a:schemeClr val="accent6">
                    <a:lumMod val="50000"/>
                  </a:schemeClr>
                </a:solidFill>
                <a:latin typeface="Calibri" pitchFamily="34" charset="0"/>
                <a:cs typeface="Calibri" pitchFamily="34" charset="0"/>
              </a:rPr>
              <a:t>Tel</a:t>
            </a:r>
            <a:r>
              <a:rPr lang="en-US" sz="2000" dirty="0">
                <a:solidFill>
                  <a:schemeClr val="accent6">
                    <a:lumMod val="50000"/>
                  </a:schemeClr>
                </a:solidFill>
                <a:latin typeface="Calibri" pitchFamily="34" charset="0"/>
                <a:cs typeface="Calibri" pitchFamily="34" charset="0"/>
              </a:rPr>
              <a:t>: </a:t>
            </a:r>
            <a:r>
              <a:rPr lang="tr-TR" sz="2000" dirty="0">
                <a:solidFill>
                  <a:schemeClr val="accent6">
                    <a:lumMod val="50000"/>
                  </a:schemeClr>
                </a:solidFill>
                <a:latin typeface="Calibri" pitchFamily="34" charset="0"/>
                <a:cs typeface="Calibri" pitchFamily="34" charset="0"/>
              </a:rPr>
              <a:t>	</a:t>
            </a:r>
            <a:r>
              <a:rPr lang="en-US" sz="2000" dirty="0">
                <a:solidFill>
                  <a:schemeClr val="accent6">
                    <a:lumMod val="50000"/>
                  </a:schemeClr>
                </a:solidFill>
                <a:latin typeface="Calibri" pitchFamily="34" charset="0"/>
                <a:cs typeface="Calibri" pitchFamily="34" charset="0"/>
              </a:rPr>
              <a:t>(+90) 212 – 249 20 20</a:t>
            </a:r>
          </a:p>
          <a:p>
            <a:r>
              <a:rPr lang="en-US" sz="2000" dirty="0">
                <a:solidFill>
                  <a:schemeClr val="accent6">
                    <a:lumMod val="50000"/>
                  </a:schemeClr>
                </a:solidFill>
                <a:latin typeface="Calibri" pitchFamily="34" charset="0"/>
                <a:cs typeface="Calibri" pitchFamily="34" charset="0"/>
              </a:rPr>
              <a:t>Fax : </a:t>
            </a:r>
            <a:r>
              <a:rPr lang="tr-TR" sz="2000" dirty="0">
                <a:solidFill>
                  <a:schemeClr val="accent6">
                    <a:lumMod val="50000"/>
                  </a:schemeClr>
                </a:solidFill>
                <a:latin typeface="Calibri" pitchFamily="34" charset="0"/>
                <a:cs typeface="Calibri" pitchFamily="34" charset="0"/>
              </a:rPr>
              <a:t>	</a:t>
            </a:r>
            <a:r>
              <a:rPr lang="en-US" sz="2000" dirty="0">
                <a:solidFill>
                  <a:schemeClr val="accent6">
                    <a:lumMod val="50000"/>
                  </a:schemeClr>
                </a:solidFill>
                <a:latin typeface="Calibri" pitchFamily="34" charset="0"/>
                <a:cs typeface="Calibri" pitchFamily="34" charset="0"/>
              </a:rPr>
              <a:t>(+90) 212 – 249 25 25</a:t>
            </a:r>
          </a:p>
          <a:p>
            <a:r>
              <a:rPr lang="en-US" sz="2000" dirty="0">
                <a:solidFill>
                  <a:schemeClr val="accent6">
                    <a:lumMod val="50000"/>
                  </a:schemeClr>
                </a:solidFill>
                <a:latin typeface="Calibri" pitchFamily="34" charset="0"/>
                <a:cs typeface="Calibri" pitchFamily="34" charset="0"/>
              </a:rPr>
              <a:t>E-mail :</a:t>
            </a:r>
            <a:r>
              <a:rPr lang="tr-TR" sz="2000" dirty="0">
                <a:solidFill>
                  <a:schemeClr val="accent6">
                    <a:lumMod val="50000"/>
                  </a:schemeClr>
                </a:solidFill>
                <a:latin typeface="Calibri" pitchFamily="34" charset="0"/>
                <a:cs typeface="Calibri" pitchFamily="34" charset="0"/>
              </a:rPr>
              <a:t> 	info@hemsinlioglu.av.tr</a:t>
            </a:r>
            <a:endParaRPr lang="en-US" sz="2000" dirty="0">
              <a:solidFill>
                <a:schemeClr val="accent6">
                  <a:lumMod val="50000"/>
                </a:schemeClr>
              </a:solidFill>
              <a:latin typeface="Calibri" pitchFamily="34" charset="0"/>
              <a:cs typeface="Calibri" pitchFamily="34" charset="0"/>
            </a:endParaRPr>
          </a:p>
        </p:txBody>
      </p:sp>
      <p:sp>
        <p:nvSpPr>
          <p:cNvPr id="4" name="TextBox 3"/>
          <p:cNvSpPr txBox="1"/>
          <p:nvPr/>
        </p:nvSpPr>
        <p:spPr>
          <a:xfrm>
            <a:off x="152400" y="2667000"/>
            <a:ext cx="1093504" cy="461665"/>
          </a:xfrm>
          <a:prstGeom prst="rect">
            <a:avLst/>
          </a:prstGeom>
          <a:noFill/>
        </p:spPr>
        <p:txBody>
          <a:bodyPr wrap="none" rtlCol="0">
            <a:spAutoFit/>
          </a:bodyPr>
          <a:lstStyle/>
          <a:p>
            <a:r>
              <a:rPr lang="tr-TR" dirty="0">
                <a:solidFill>
                  <a:schemeClr val="accent6">
                    <a:lumMod val="50000"/>
                  </a:schemeClr>
                </a:solidFill>
                <a:latin typeface="Calibri" pitchFamily="34" charset="0"/>
                <a:cs typeface="Calibri" pitchFamily="34" charset="0"/>
              </a:rPr>
              <a:t>İletişim</a:t>
            </a:r>
            <a:endParaRPr lang="en-US" dirty="0">
              <a:solidFill>
                <a:schemeClr val="accent6">
                  <a:lumMod val="50000"/>
                </a:schemeClr>
              </a:solidFill>
              <a:latin typeface="Calibri" pitchFamily="34" charset="0"/>
              <a:cs typeface="Calibri" pitchFamily="34" charset="0"/>
            </a:endParaRPr>
          </a:p>
        </p:txBody>
      </p:sp>
      <p:cxnSp>
        <p:nvCxnSpPr>
          <p:cNvPr id="6" name="Straight Connector 5"/>
          <p:cNvCxnSpPr/>
          <p:nvPr/>
        </p:nvCxnSpPr>
        <p:spPr bwMode="auto">
          <a:xfrm>
            <a:off x="228600" y="3124200"/>
            <a:ext cx="8763000" cy="0"/>
          </a:xfrm>
          <a:prstGeom prst="line">
            <a:avLst/>
          </a:prstGeom>
          <a:solidFill>
            <a:schemeClr val="accent1"/>
          </a:solidFill>
          <a:ln w="9525" cap="flat" cmpd="sng" algn="ctr">
            <a:solidFill>
              <a:schemeClr val="accent6">
                <a:lumMod val="75000"/>
              </a:schemeClr>
            </a:solidFill>
            <a:prstDash val="solid"/>
            <a:round/>
            <a:headEnd type="none" w="med" len="med"/>
            <a:tailEnd type="none" w="med" len="med"/>
          </a:ln>
          <a:effectLst/>
        </p:spPr>
      </p:cxnSp>
      <p:sp>
        <p:nvSpPr>
          <p:cNvPr id="8" name="Rectangle 7"/>
          <p:cNvSpPr/>
          <p:nvPr/>
        </p:nvSpPr>
        <p:spPr>
          <a:xfrm>
            <a:off x="228600" y="3210580"/>
            <a:ext cx="3166764" cy="523220"/>
          </a:xfrm>
          <a:prstGeom prst="rect">
            <a:avLst/>
          </a:prstGeom>
          <a:solidFill>
            <a:schemeClr val="accent6">
              <a:lumMod val="50000"/>
            </a:schemeClr>
          </a:solidFill>
        </p:spPr>
        <p:txBody>
          <a:bodyPr wrap="none">
            <a:spAutoFit/>
          </a:bodyPr>
          <a:lstStyle/>
          <a:p>
            <a:r>
              <a:rPr lang="en-US" sz="2800" dirty="0" err="1">
                <a:solidFill>
                  <a:schemeClr val="bg1">
                    <a:lumMod val="95000"/>
                  </a:schemeClr>
                </a:solidFill>
                <a:latin typeface="Calibri" pitchFamily="34" charset="0"/>
                <a:cs typeface="Calibri" pitchFamily="34" charset="0"/>
              </a:rPr>
              <a:t>Hemşinlioğlu</a:t>
            </a:r>
            <a:r>
              <a:rPr lang="en-US" sz="2800" dirty="0">
                <a:solidFill>
                  <a:schemeClr val="bg1">
                    <a:lumMod val="95000"/>
                  </a:schemeClr>
                </a:solidFill>
                <a:latin typeface="Calibri" pitchFamily="34" charset="0"/>
                <a:cs typeface="Calibri" pitchFamily="34" charset="0"/>
              </a:rPr>
              <a:t> </a:t>
            </a:r>
            <a:r>
              <a:rPr lang="tr-TR" sz="2800" dirty="0">
                <a:solidFill>
                  <a:schemeClr val="bg1">
                    <a:lumMod val="95000"/>
                  </a:schemeClr>
                </a:solidFill>
                <a:latin typeface="Calibri" pitchFamily="34" charset="0"/>
                <a:cs typeface="Calibri" pitchFamily="34" charset="0"/>
              </a:rPr>
              <a:t>Hukuk </a:t>
            </a:r>
            <a:endParaRPr lang="en-US" sz="2800" dirty="0">
              <a:solidFill>
                <a:schemeClr val="bg1">
                  <a:lumMod val="95000"/>
                </a:schemeClr>
              </a:solidFill>
              <a:latin typeface="Calibri" pitchFamily="34" charset="0"/>
              <a:cs typeface="Calibri" pitchFamily="34" charset="0"/>
            </a:endParaRPr>
          </a:p>
        </p:txBody>
      </p:sp>
      <p:sp>
        <p:nvSpPr>
          <p:cNvPr id="9"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unauthorized. </a:t>
            </a: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6172200"/>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33800" y="1905000"/>
            <a:ext cx="4724400" cy="457200"/>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11" name="Slide Number Placeholder 10"/>
          <p:cNvSpPr>
            <a:spLocks noGrp="1"/>
          </p:cNvSpPr>
          <p:nvPr>
            <p:ph type="sldNum" sz="quarter" idx="12"/>
          </p:nvPr>
        </p:nvSpPr>
        <p:spPr/>
        <p:txBody>
          <a:bodyPr/>
          <a:lstStyle/>
          <a:p>
            <a:endParaRPr lang="en-US" altLang="zh-TW"/>
          </a:p>
          <a:p>
            <a:fld id="{C2659404-5214-459E-BB2D-03FB2E4C5EF9}" type="slidenum">
              <a:rPr lang="en-US" altLang="zh-TW" smtClean="0"/>
              <a:pPr/>
              <a:t>2</a:t>
            </a:fld>
            <a:endParaRPr lang="en-US" altLang="zh-TW" dirty="0"/>
          </a:p>
        </p:txBody>
      </p:sp>
      <p:sp>
        <p:nvSpPr>
          <p:cNvPr id="14" name="Rectangle 1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err="1">
                <a:solidFill>
                  <a:srgbClr val="000066"/>
                </a:solidFill>
                <a:latin typeface="Calibri" pitchFamily="34" charset="0"/>
                <a:cs typeface="Calibri" pitchFamily="34" charset="0"/>
              </a:rPr>
              <a:t>Agenda</a:t>
            </a:r>
            <a:r>
              <a:rPr lang="tr-TR" sz="3600" dirty="0">
                <a:solidFill>
                  <a:srgbClr val="000066"/>
                </a:solidFill>
                <a:latin typeface="Calibri" pitchFamily="34" charset="0"/>
                <a:cs typeface="Calibri" pitchFamily="34" charset="0"/>
              </a:rPr>
              <a:t> </a:t>
            </a:r>
            <a:endParaRPr lang="en-US" sz="3600" dirty="0">
              <a:solidFill>
                <a:srgbClr val="000066"/>
              </a:solidFill>
              <a:latin typeface="Calibri" pitchFamily="34" charset="0"/>
              <a:cs typeface="Calibri" pitchFamily="34" charset="0"/>
            </a:endParaRPr>
          </a:p>
        </p:txBody>
      </p:sp>
      <p:pic>
        <p:nvPicPr>
          <p:cNvPr id="11268" name="Picture 4"/>
          <p:cNvPicPr>
            <a:picLocks noChangeAspect="1" noChangeArrowheads="1"/>
          </p:cNvPicPr>
          <p:nvPr/>
        </p:nvPicPr>
        <p:blipFill>
          <a:blip r:embed="rId3" cstate="print">
            <a:grayscl/>
          </a:blip>
          <a:srcRect/>
          <a:stretch>
            <a:fillRect/>
          </a:stretch>
        </p:blipFill>
        <p:spPr bwMode="auto">
          <a:xfrm>
            <a:off x="0" y="1143001"/>
            <a:ext cx="3429000" cy="4800600"/>
          </a:xfrm>
          <a:prstGeom prst="rect">
            <a:avLst/>
          </a:prstGeom>
          <a:noFill/>
          <a:ln w="9525">
            <a:noFill/>
            <a:miter lim="800000"/>
            <a:headEnd/>
            <a:tailEnd/>
          </a:ln>
        </p:spPr>
      </p:pic>
      <p:sp>
        <p:nvSpPr>
          <p:cNvPr id="9" name="Rectangle 8"/>
          <p:cNvSpPr/>
          <p:nvPr/>
        </p:nvSpPr>
        <p:spPr>
          <a:xfrm>
            <a:off x="3810000" y="1905000"/>
            <a:ext cx="5334000" cy="4524315"/>
          </a:xfrm>
          <a:prstGeom prst="rect">
            <a:avLst/>
          </a:prstGeom>
        </p:spPr>
        <p:txBody>
          <a:bodyPr wrap="square">
            <a:spAutoFit/>
          </a:bodyPr>
          <a:lstStyle/>
          <a:p>
            <a:pPr>
              <a:tabLst>
                <a:tab pos="233363" algn="l"/>
              </a:tabLst>
            </a:pPr>
            <a:r>
              <a:rPr lang="tr-TR" dirty="0">
                <a:solidFill>
                  <a:schemeClr val="bg1">
                    <a:lumMod val="75000"/>
                  </a:schemeClr>
                </a:solidFill>
                <a:latin typeface="Calibri" pitchFamily="34" charset="0"/>
                <a:cs typeface="Calibri" pitchFamily="34" charset="0"/>
              </a:rPr>
              <a:t>Hemsinlioglu Law Firm </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r>
              <a:rPr lang="tr-TR" dirty="0">
                <a:solidFill>
                  <a:srgbClr val="000066"/>
                </a:solidFill>
                <a:latin typeface="Calibri" pitchFamily="34" charset="0"/>
                <a:cs typeface="Calibri" pitchFamily="34" charset="0"/>
              </a:rPr>
              <a:t>Hakkımızda</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a:p>
            <a:pPr>
              <a:tabLst>
                <a:tab pos="233363" algn="l"/>
              </a:tabLst>
            </a:pPr>
            <a:r>
              <a:rPr lang="tr-TR" dirty="0">
                <a:solidFill>
                  <a:srgbClr val="000066"/>
                </a:solidFill>
                <a:latin typeface="Calibri" pitchFamily="34" charset="0"/>
                <a:cs typeface="Calibri" pitchFamily="34" charset="0"/>
              </a:rPr>
              <a:t>Hizmetlerimiz</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r>
              <a:rPr lang="tr-TR" dirty="0">
                <a:solidFill>
                  <a:srgbClr val="000066"/>
                </a:solidFill>
                <a:latin typeface="Calibri" pitchFamily="34" charset="0"/>
                <a:cs typeface="Calibri" pitchFamily="34" charset="0"/>
              </a:rPr>
              <a:t>Faaliyet Alanlarımız</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p:txBody>
      </p:sp>
      <p:sp>
        <p:nvSpPr>
          <p:cNvPr id="7"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a:t>
            </a:r>
            <a:r>
              <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ERKE DIS TICARET LIMITED SIRKETI</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only and access by 3rd parties is unauthorized.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733800" y="1905000"/>
            <a:ext cx="4724400" cy="457200"/>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11" name="Slide Number Placeholder 10"/>
          <p:cNvSpPr>
            <a:spLocks noGrp="1"/>
          </p:cNvSpPr>
          <p:nvPr>
            <p:ph type="sldNum" sz="quarter" idx="12"/>
          </p:nvPr>
        </p:nvSpPr>
        <p:spPr/>
        <p:txBody>
          <a:bodyPr/>
          <a:lstStyle/>
          <a:p>
            <a:endParaRPr lang="en-US" altLang="zh-TW"/>
          </a:p>
          <a:p>
            <a:fld id="{C2659404-5214-459E-BB2D-03FB2E4C5EF9}" type="slidenum">
              <a:rPr lang="en-US" altLang="zh-TW" smtClean="0"/>
              <a:pPr/>
              <a:t>3</a:t>
            </a:fld>
            <a:endParaRPr lang="en-US" altLang="zh-TW" dirty="0"/>
          </a:p>
        </p:txBody>
      </p:sp>
      <p:sp>
        <p:nvSpPr>
          <p:cNvPr id="14" name="Rectangle 1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err="1">
                <a:solidFill>
                  <a:srgbClr val="000066"/>
                </a:solidFill>
                <a:latin typeface="Calibri" pitchFamily="34" charset="0"/>
                <a:cs typeface="Calibri" pitchFamily="34" charset="0"/>
              </a:rPr>
              <a:t>Agenda</a:t>
            </a:r>
            <a:endParaRPr lang="en-US" sz="3600" dirty="0">
              <a:solidFill>
                <a:srgbClr val="000066"/>
              </a:solidFill>
              <a:latin typeface="Calibri" pitchFamily="34" charset="0"/>
              <a:cs typeface="Calibri" pitchFamily="34" charset="0"/>
            </a:endParaRPr>
          </a:p>
        </p:txBody>
      </p:sp>
      <p:sp>
        <p:nvSpPr>
          <p:cNvPr id="9" name="Rectangle 8"/>
          <p:cNvSpPr/>
          <p:nvPr/>
        </p:nvSpPr>
        <p:spPr>
          <a:xfrm>
            <a:off x="3810000" y="1905000"/>
            <a:ext cx="5334000" cy="2308324"/>
          </a:xfrm>
          <a:prstGeom prst="rect">
            <a:avLst/>
          </a:prstGeom>
        </p:spPr>
        <p:txBody>
          <a:bodyPr wrap="square">
            <a:spAutoFit/>
          </a:bodyPr>
          <a:lstStyle/>
          <a:p>
            <a:pPr>
              <a:tabLst>
                <a:tab pos="233363" algn="l"/>
              </a:tabLst>
            </a:pPr>
            <a:r>
              <a:rPr lang="tr-TR" dirty="0">
                <a:solidFill>
                  <a:schemeClr val="bg1">
                    <a:lumMod val="75000"/>
                  </a:schemeClr>
                </a:solidFill>
                <a:latin typeface="Calibri" pitchFamily="34" charset="0"/>
                <a:cs typeface="Calibri" pitchFamily="34" charset="0"/>
              </a:rPr>
              <a:t>Hemsinlioglu Law Firm </a:t>
            </a:r>
          </a:p>
          <a:p>
            <a:pPr>
              <a:tabLst>
                <a:tab pos="233363" algn="l"/>
              </a:tabLst>
            </a:pPr>
            <a:endParaRPr lang="tr-TR" dirty="0">
              <a:solidFill>
                <a:schemeClr val="bg1">
                  <a:lumMod val="75000"/>
                </a:schemeClr>
              </a:solidFill>
              <a:latin typeface="Calibri" pitchFamily="34" charset="0"/>
              <a:cs typeface="Calibri" pitchFamily="34" charset="0"/>
            </a:endParaRPr>
          </a:p>
          <a:p>
            <a:pPr>
              <a:tabLst>
                <a:tab pos="233363" algn="l"/>
              </a:tabLst>
            </a:pPr>
            <a:r>
              <a:rPr lang="tr-TR" dirty="0">
                <a:solidFill>
                  <a:srgbClr val="000066"/>
                </a:solidFill>
                <a:latin typeface="Calibri" pitchFamily="34" charset="0"/>
                <a:cs typeface="Calibri" pitchFamily="34" charset="0"/>
              </a:rPr>
              <a:t>Hakkımızda</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0" y="1172040"/>
            <a:ext cx="3429000" cy="4847760"/>
          </a:xfrm>
          <a:prstGeom prst="rect">
            <a:avLst/>
          </a:prstGeom>
          <a:noFill/>
          <a:ln w="9525">
            <a:noFill/>
            <a:miter lim="800000"/>
            <a:headEnd/>
            <a:tailEnd/>
          </a:ln>
        </p:spPr>
      </p:pic>
      <p:sp>
        <p:nvSpPr>
          <p:cNvPr id="7"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unauthorized.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0"/>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sz="1200">
              <a:latin typeface="Calibri" pitchFamily="34" charset="0"/>
              <a:cs typeface="Calibri" pitchFamily="34" charset="0"/>
            </a:endParaRPr>
          </a:p>
          <a:p>
            <a:fld id="{C2659404-5214-459E-BB2D-03FB2E4C5EF9}" type="slidenum">
              <a:rPr lang="en-US" altLang="zh-TW" sz="1200" smtClean="0">
                <a:latin typeface="Calibri" pitchFamily="34" charset="0"/>
                <a:cs typeface="Calibri" pitchFamily="34" charset="0"/>
              </a:rPr>
              <a:pPr/>
              <a:t>4</a:t>
            </a:fld>
            <a:endParaRPr lang="en-US" altLang="zh-TW" sz="1200" dirty="0">
              <a:latin typeface="Calibri" pitchFamily="34" charset="0"/>
              <a:cs typeface="Calibri" pitchFamily="34" charset="0"/>
            </a:endParaRPr>
          </a:p>
        </p:txBody>
      </p:sp>
      <p:sp>
        <p:nvSpPr>
          <p:cNvPr id="56" name="Rectangle 55"/>
          <p:cNvSpPr/>
          <p:nvPr/>
        </p:nvSpPr>
        <p:spPr>
          <a:xfrm>
            <a:off x="152400" y="228600"/>
            <a:ext cx="8534400" cy="461665"/>
          </a:xfrm>
          <a:prstGeom prst="rect">
            <a:avLst/>
          </a:prstGeom>
        </p:spPr>
        <p:txBody>
          <a:bodyPr wrap="square">
            <a:spAutoFit/>
          </a:bodyPr>
          <a:lstStyle/>
          <a:p>
            <a:pPr>
              <a:tabLst>
                <a:tab pos="233363" algn="l"/>
              </a:tabLst>
            </a:pPr>
            <a:r>
              <a:rPr lang="tr-TR" dirty="0">
                <a:latin typeface="Calibri" pitchFamily="34" charset="0"/>
                <a:cs typeface="Calibri" pitchFamily="34" charset="0"/>
              </a:rPr>
              <a:t>Hakkımızda</a:t>
            </a:r>
            <a:endParaRPr lang="en-US" sz="3600" dirty="0">
              <a:solidFill>
                <a:srgbClr val="000066"/>
              </a:solidFill>
              <a:latin typeface="Calibri" pitchFamily="34" charset="0"/>
              <a:cs typeface="Calibri" pitchFamily="34" charset="0"/>
            </a:endParaRPr>
          </a:p>
        </p:txBody>
      </p:sp>
      <p:sp>
        <p:nvSpPr>
          <p:cNvPr id="7"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72200"/>
            <a:ext cx="1447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Isosceles Triangle 27"/>
          <p:cNvSpPr/>
          <p:nvPr/>
        </p:nvSpPr>
        <p:spPr bwMode="auto">
          <a:xfrm flipH="1">
            <a:off x="3714744" y="1428736"/>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29" name="Isosceles Triangle 28"/>
          <p:cNvSpPr/>
          <p:nvPr/>
        </p:nvSpPr>
        <p:spPr bwMode="auto">
          <a:xfrm flipH="1">
            <a:off x="3714744" y="1857364"/>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0" name="Isosceles Triangle 29"/>
          <p:cNvSpPr/>
          <p:nvPr/>
        </p:nvSpPr>
        <p:spPr bwMode="auto">
          <a:xfrm flipH="1">
            <a:off x="3714744" y="2285992"/>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1" name="Isosceles Triangle 30"/>
          <p:cNvSpPr/>
          <p:nvPr/>
        </p:nvSpPr>
        <p:spPr bwMode="auto">
          <a:xfrm flipH="1">
            <a:off x="3714744" y="2714620"/>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2" name="Isosceles Triangle 31"/>
          <p:cNvSpPr/>
          <p:nvPr/>
        </p:nvSpPr>
        <p:spPr bwMode="auto">
          <a:xfrm flipH="1">
            <a:off x="3714744" y="3143248"/>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3" name="Isosceles Triangle 32"/>
          <p:cNvSpPr/>
          <p:nvPr/>
        </p:nvSpPr>
        <p:spPr bwMode="auto">
          <a:xfrm flipH="1">
            <a:off x="3714744" y="3571876"/>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4" name="Isosceles Triangle 33"/>
          <p:cNvSpPr/>
          <p:nvPr/>
        </p:nvSpPr>
        <p:spPr bwMode="auto">
          <a:xfrm flipH="1">
            <a:off x="3714744" y="4000504"/>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5" name="Isosceles Triangle 34"/>
          <p:cNvSpPr/>
          <p:nvPr/>
        </p:nvSpPr>
        <p:spPr bwMode="auto">
          <a:xfrm flipH="1">
            <a:off x="3714744" y="4429132"/>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36" name="TextBox 35"/>
          <p:cNvSpPr txBox="1"/>
          <p:nvPr/>
        </p:nvSpPr>
        <p:spPr>
          <a:xfrm>
            <a:off x="142844" y="1347132"/>
            <a:ext cx="3429024" cy="1200329"/>
          </a:xfrm>
          <a:prstGeom prst="rect">
            <a:avLst/>
          </a:prstGeom>
          <a:noFill/>
          <a:ln>
            <a:solidFill>
              <a:schemeClr val="accent1"/>
            </a:solidFill>
          </a:ln>
        </p:spPr>
        <p:txBody>
          <a:bodyPr wrap="square" rtlCol="0">
            <a:spAutoFit/>
          </a:bodyPr>
          <a:lstStyle/>
          <a:p>
            <a:pPr>
              <a:buBlip>
                <a:blip r:embed="rId4"/>
              </a:buBlip>
              <a:tabLst>
                <a:tab pos="174625" algn="l"/>
              </a:tabLst>
            </a:pPr>
            <a:r>
              <a:rPr lang="tr-TR" sz="1200" dirty="0">
                <a:solidFill>
                  <a:srgbClr val="000066"/>
                </a:solidFill>
                <a:latin typeface="Calibri" pitchFamily="34" charset="0"/>
              </a:rPr>
              <a:t> 	  </a:t>
            </a:r>
            <a:r>
              <a:rPr lang="tr-TR" sz="1200" dirty="0" err="1">
                <a:solidFill>
                  <a:srgbClr val="000066"/>
                </a:solidFill>
                <a:latin typeface="Calibri" pitchFamily="34" charset="0"/>
              </a:rPr>
              <a:t>Hemşinlioğlu</a:t>
            </a:r>
            <a:r>
              <a:rPr lang="tr-TR" sz="1200" dirty="0">
                <a:solidFill>
                  <a:srgbClr val="000066"/>
                </a:solidFill>
                <a:latin typeface="Calibri" pitchFamily="34" charset="0"/>
              </a:rPr>
              <a:t> </a:t>
            </a:r>
            <a:r>
              <a:rPr lang="tr-TR" sz="1200" dirty="0" err="1">
                <a:solidFill>
                  <a:srgbClr val="000066"/>
                </a:solidFill>
                <a:latin typeface="Calibri" pitchFamily="34" charset="0"/>
              </a:rPr>
              <a:t>Law</a:t>
            </a:r>
            <a:r>
              <a:rPr lang="tr-TR" sz="1200" dirty="0">
                <a:solidFill>
                  <a:srgbClr val="000066"/>
                </a:solidFill>
                <a:latin typeface="Calibri" pitchFamily="34" charset="0"/>
              </a:rPr>
              <a:t> </a:t>
            </a:r>
            <a:r>
              <a:rPr lang="tr-TR" sz="1200" dirty="0" err="1">
                <a:solidFill>
                  <a:srgbClr val="000066"/>
                </a:solidFill>
                <a:latin typeface="Calibri" pitchFamily="34" charset="0"/>
              </a:rPr>
              <a:t>Firm</a:t>
            </a:r>
            <a:r>
              <a:rPr lang="tr-TR" sz="1200" dirty="0">
                <a:solidFill>
                  <a:srgbClr val="000066"/>
                </a:solidFill>
                <a:latin typeface="Calibri" pitchFamily="34" charset="0"/>
              </a:rPr>
              <a:t> </a:t>
            </a:r>
            <a:r>
              <a:rPr lang="tr-TR" sz="1200" dirty="0">
                <a:latin typeface="Calibri" pitchFamily="34" charset="0"/>
                <a:cs typeface="Calibri" pitchFamily="34" charset="0"/>
              </a:rPr>
              <a:t>35 yılı aşan deneyimi ile Özel Hukukun Enerji, Sağlık, Gayrimenkul ve İnşaat, Telekom, Teknoloji, Kimya ve Endüstriyel faaliyetler gibi  geniş yelpazede,  aktif olarak Hukuk ve Finansal hizmetlere odaklanmıştır. </a:t>
            </a:r>
            <a:endParaRPr lang="tr-TR" sz="1200" dirty="0"/>
          </a:p>
          <a:p>
            <a:pPr>
              <a:buBlip>
                <a:blip r:embed="rId4"/>
              </a:buBlip>
              <a:tabLst>
                <a:tab pos="174625" algn="l"/>
              </a:tabLst>
            </a:pPr>
            <a:endParaRPr lang="en-US" sz="1200" dirty="0">
              <a:solidFill>
                <a:srgbClr val="000066"/>
              </a:solidFill>
              <a:latin typeface="Calibri" pitchFamily="34" charset="0"/>
            </a:endParaRPr>
          </a:p>
        </p:txBody>
      </p:sp>
      <p:sp>
        <p:nvSpPr>
          <p:cNvPr id="42" name="Isosceles Triangle 41"/>
          <p:cNvSpPr/>
          <p:nvPr/>
        </p:nvSpPr>
        <p:spPr bwMode="auto">
          <a:xfrm flipH="1">
            <a:off x="3714744" y="4857760"/>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43" name="Isosceles Triangle 42"/>
          <p:cNvSpPr/>
          <p:nvPr/>
        </p:nvSpPr>
        <p:spPr bwMode="auto">
          <a:xfrm flipH="1">
            <a:off x="3714744" y="5214950"/>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44" name="Isosceles Triangle 43"/>
          <p:cNvSpPr/>
          <p:nvPr/>
        </p:nvSpPr>
        <p:spPr bwMode="auto">
          <a:xfrm flipH="1">
            <a:off x="3714744" y="5572140"/>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48" name="Isosceles Triangle 47"/>
          <p:cNvSpPr/>
          <p:nvPr/>
        </p:nvSpPr>
        <p:spPr bwMode="auto">
          <a:xfrm flipH="1">
            <a:off x="3714744" y="6000768"/>
            <a:ext cx="214314" cy="142876"/>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49" name="TextBox 48"/>
          <p:cNvSpPr txBox="1"/>
          <p:nvPr/>
        </p:nvSpPr>
        <p:spPr>
          <a:xfrm>
            <a:off x="142844" y="3571876"/>
            <a:ext cx="3429024" cy="1200329"/>
          </a:xfrm>
          <a:prstGeom prst="rect">
            <a:avLst/>
          </a:prstGeom>
          <a:noFill/>
          <a:ln>
            <a:solidFill>
              <a:schemeClr val="accent1">
                <a:lumMod val="75000"/>
              </a:schemeClr>
            </a:solidFill>
          </a:ln>
        </p:spPr>
        <p:txBody>
          <a:bodyPr wrap="square" rtlCol="0">
            <a:spAutoFit/>
          </a:bodyPr>
          <a:lstStyle/>
          <a:p>
            <a:pPr>
              <a:buBlip>
                <a:blip r:embed="rId4"/>
              </a:buBlip>
              <a:tabLst>
                <a:tab pos="174625" algn="l"/>
              </a:tabLst>
            </a:pPr>
            <a:r>
              <a:rPr lang="tr-TR" sz="1200" dirty="0">
                <a:solidFill>
                  <a:srgbClr val="000066"/>
                </a:solidFill>
                <a:latin typeface="Calibri" pitchFamily="34" charset="0"/>
              </a:rPr>
              <a:t>  Ayrıca </a:t>
            </a:r>
            <a:r>
              <a:rPr lang="tr-TR" sz="1200" dirty="0">
                <a:latin typeface="Calibri" pitchFamily="34" charset="0"/>
                <a:cs typeface="Calibri" pitchFamily="34" charset="0"/>
              </a:rPr>
              <a:t>Üst düzey yerli ve yabancı sanayi liderlerine, yatırımlar, birleşmeler ve devralmalar, gayrimenkul hukuku, vergi hukuku, özelleştirmeler, sözleşmeler hukuku ve şirketler hukuku olmak üzere birçok alanda danışmanlık hizmeti verilmektedir.</a:t>
            </a:r>
          </a:p>
          <a:p>
            <a:pPr>
              <a:tabLst>
                <a:tab pos="174625" algn="l"/>
              </a:tabLst>
            </a:pPr>
            <a:r>
              <a:rPr lang="tr-TR" sz="1200" dirty="0">
                <a:solidFill>
                  <a:srgbClr val="000066"/>
                </a:solidFill>
                <a:latin typeface="Calibri" pitchFamily="34" charset="0"/>
              </a:rPr>
              <a:t> </a:t>
            </a:r>
            <a:endParaRPr lang="en-US" sz="1200" dirty="0">
              <a:solidFill>
                <a:srgbClr val="000066"/>
              </a:solidFill>
              <a:latin typeface="Calibri" pitchFamily="34" charset="0"/>
            </a:endParaRPr>
          </a:p>
        </p:txBody>
      </p:sp>
      <p:sp>
        <p:nvSpPr>
          <p:cNvPr id="50" name="TextBox 49"/>
          <p:cNvSpPr txBox="1"/>
          <p:nvPr/>
        </p:nvSpPr>
        <p:spPr>
          <a:xfrm>
            <a:off x="142844" y="2643182"/>
            <a:ext cx="3429024" cy="646331"/>
          </a:xfrm>
          <a:prstGeom prst="rect">
            <a:avLst/>
          </a:prstGeom>
          <a:noFill/>
          <a:ln>
            <a:solidFill>
              <a:schemeClr val="accent1">
                <a:lumMod val="75000"/>
              </a:schemeClr>
            </a:solidFill>
          </a:ln>
        </p:spPr>
        <p:txBody>
          <a:bodyPr wrap="square" rtlCol="0">
            <a:spAutoFit/>
          </a:bodyPr>
          <a:lstStyle/>
          <a:p>
            <a:pPr>
              <a:buBlip>
                <a:blip r:embed="rId4"/>
              </a:buBlip>
              <a:tabLst>
                <a:tab pos="174625" algn="l"/>
              </a:tabLst>
            </a:pPr>
            <a:r>
              <a:rPr lang="tr-TR" sz="1200" dirty="0">
                <a:solidFill>
                  <a:srgbClr val="000066"/>
                </a:solidFill>
                <a:latin typeface="Calibri" pitchFamily="34" charset="0"/>
              </a:rPr>
              <a:t> 	</a:t>
            </a:r>
            <a:r>
              <a:rPr lang="tr-TR" sz="1200" dirty="0">
                <a:latin typeface="Calibri" pitchFamily="34" charset="0"/>
                <a:cs typeface="Calibri" pitchFamily="34" charset="0"/>
              </a:rPr>
              <a:t> Seçkin Danışanlarımıza Dava Takibi ve Uluslararası tahkim gibi ihtilafların çözümünde hızlı ve nitelikli hizmet sunulmaktadır. </a:t>
            </a:r>
            <a:endParaRPr lang="en-US" sz="1200" dirty="0">
              <a:solidFill>
                <a:srgbClr val="000066"/>
              </a:solidFill>
              <a:latin typeface="Calibri" pitchFamily="34" charset="0"/>
            </a:endParaRPr>
          </a:p>
        </p:txBody>
      </p:sp>
      <p:sp>
        <p:nvSpPr>
          <p:cNvPr id="51" name="TextBox 50"/>
          <p:cNvSpPr txBox="1"/>
          <p:nvPr/>
        </p:nvSpPr>
        <p:spPr>
          <a:xfrm>
            <a:off x="142844" y="4714884"/>
            <a:ext cx="3429024" cy="1015663"/>
          </a:xfrm>
          <a:prstGeom prst="rect">
            <a:avLst/>
          </a:prstGeom>
          <a:noFill/>
          <a:ln>
            <a:solidFill>
              <a:schemeClr val="accent1">
                <a:lumMod val="75000"/>
              </a:schemeClr>
            </a:solidFill>
          </a:ln>
        </p:spPr>
        <p:txBody>
          <a:bodyPr wrap="square" rtlCol="0">
            <a:spAutoFit/>
          </a:bodyPr>
          <a:lstStyle/>
          <a:p>
            <a:pPr>
              <a:buBlip>
                <a:blip r:embed="rId4"/>
              </a:buBlip>
              <a:tabLst>
                <a:tab pos="174625" algn="l"/>
              </a:tabLst>
            </a:pPr>
            <a:r>
              <a:rPr lang="tr-TR" sz="1200" dirty="0">
                <a:solidFill>
                  <a:srgbClr val="000066"/>
                </a:solidFill>
                <a:latin typeface="Calibri" pitchFamily="34" charset="0"/>
              </a:rPr>
              <a:t> 	</a:t>
            </a:r>
            <a:r>
              <a:rPr lang="tr-TR" sz="1200" dirty="0">
                <a:solidFill>
                  <a:srgbClr val="000066"/>
                </a:solidFill>
                <a:latin typeface="Calibri" pitchFamily="34" charset="0"/>
                <a:cs typeface="Calibri" pitchFamily="34" charset="0"/>
              </a:rPr>
              <a:t>Seçkin Danışanlarımıza </a:t>
            </a:r>
            <a:r>
              <a:rPr lang="tr-TR" sz="1200" dirty="0">
                <a:latin typeface="Calibri" pitchFamily="34" charset="0"/>
                <a:cs typeface="Calibri" pitchFamily="34" charset="0"/>
              </a:rPr>
              <a:t> özellikle ilk ve yeniden yapılanma aşamasında tüm Hukuki ve Finansal işlemlerden doğabilecek riskten kaçınmaya ya da olabildiğince azaltmaya yönelik yol göstermektedir.</a:t>
            </a:r>
          </a:p>
          <a:p>
            <a:pPr>
              <a:tabLst>
                <a:tab pos="174625" algn="l"/>
              </a:tabLst>
            </a:pPr>
            <a:endParaRPr lang="en-US" sz="1200" dirty="0">
              <a:solidFill>
                <a:srgbClr val="000066"/>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a:p>
          <a:p>
            <a:fld id="{C2659404-5214-459E-BB2D-03FB2E4C5EF9}" type="slidenum">
              <a:rPr lang="en-US" altLang="zh-TW" smtClean="0"/>
              <a:pPr/>
              <a:t>5</a:t>
            </a:fld>
            <a:endParaRPr lang="en-US" altLang="zh-TW" dirty="0"/>
          </a:p>
        </p:txBody>
      </p:sp>
      <p:sp>
        <p:nvSpPr>
          <p:cNvPr id="14" name="Rectangle 1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err="1">
                <a:solidFill>
                  <a:srgbClr val="000066"/>
                </a:solidFill>
                <a:latin typeface="Calibri" pitchFamily="34" charset="0"/>
                <a:cs typeface="Calibri" pitchFamily="34" charset="0"/>
              </a:rPr>
              <a:t>Agenda</a:t>
            </a:r>
            <a:r>
              <a:rPr lang="tr-TR" sz="3600" dirty="0">
                <a:solidFill>
                  <a:srgbClr val="000066"/>
                </a:solidFill>
                <a:latin typeface="Calibri" pitchFamily="34" charset="0"/>
                <a:cs typeface="Calibri" pitchFamily="34" charset="0"/>
              </a:rPr>
              <a:t> </a:t>
            </a:r>
            <a:endParaRPr lang="en-US" sz="3600" dirty="0">
              <a:solidFill>
                <a:srgbClr val="000066"/>
              </a:solidFill>
              <a:latin typeface="Calibri" pitchFamily="34" charset="0"/>
              <a:cs typeface="Calibri" pitchFamily="34" charset="0"/>
            </a:endParaRPr>
          </a:p>
        </p:txBody>
      </p:sp>
      <p:sp>
        <p:nvSpPr>
          <p:cNvPr id="7" name="Rounded Rectangle 6"/>
          <p:cNvSpPr/>
          <p:nvPr/>
        </p:nvSpPr>
        <p:spPr bwMode="auto">
          <a:xfrm>
            <a:off x="3733800" y="1600200"/>
            <a:ext cx="4724400" cy="457200"/>
          </a:xfrm>
          <a:prstGeom prst="round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ea typeface="新細明體" pitchFamily="18" charset="-120"/>
            </a:endParaRPr>
          </a:p>
        </p:txBody>
      </p:sp>
      <p:sp>
        <p:nvSpPr>
          <p:cNvPr id="8" name="Rectangle 7"/>
          <p:cNvSpPr/>
          <p:nvPr/>
        </p:nvSpPr>
        <p:spPr>
          <a:xfrm>
            <a:off x="3810000" y="1600200"/>
            <a:ext cx="5334000" cy="1938992"/>
          </a:xfrm>
          <a:prstGeom prst="rect">
            <a:avLst/>
          </a:prstGeom>
        </p:spPr>
        <p:txBody>
          <a:bodyPr wrap="square">
            <a:spAutoFit/>
          </a:bodyPr>
          <a:lstStyle/>
          <a:p>
            <a:pPr>
              <a:tabLst>
                <a:tab pos="233363" algn="l"/>
              </a:tabLst>
            </a:pPr>
            <a:r>
              <a:rPr lang="tr-TR" dirty="0" err="1">
                <a:solidFill>
                  <a:schemeClr val="bg1">
                    <a:lumMod val="75000"/>
                  </a:schemeClr>
                </a:solidFill>
                <a:latin typeface="Calibri" pitchFamily="34" charset="0"/>
                <a:cs typeface="Calibri" pitchFamily="34" charset="0"/>
              </a:rPr>
              <a:t>Hemşinlioğlu</a:t>
            </a:r>
            <a:r>
              <a:rPr lang="tr-TR" dirty="0">
                <a:solidFill>
                  <a:schemeClr val="bg1">
                    <a:lumMod val="75000"/>
                  </a:schemeClr>
                </a:solidFill>
                <a:latin typeface="Calibri" pitchFamily="34" charset="0"/>
                <a:cs typeface="Calibri" pitchFamily="34" charset="0"/>
              </a:rPr>
              <a:t> </a:t>
            </a:r>
            <a:r>
              <a:rPr lang="tr-TR" dirty="0" err="1">
                <a:solidFill>
                  <a:schemeClr val="bg1">
                    <a:lumMod val="75000"/>
                  </a:schemeClr>
                </a:solidFill>
                <a:latin typeface="Calibri" pitchFamily="34" charset="0"/>
                <a:cs typeface="Calibri" pitchFamily="34" charset="0"/>
              </a:rPr>
              <a:t>Law</a:t>
            </a:r>
            <a:r>
              <a:rPr lang="tr-TR" dirty="0">
                <a:solidFill>
                  <a:schemeClr val="bg1">
                    <a:lumMod val="75000"/>
                  </a:schemeClr>
                </a:solidFill>
                <a:latin typeface="Calibri" pitchFamily="34" charset="0"/>
                <a:cs typeface="Calibri" pitchFamily="34" charset="0"/>
              </a:rPr>
              <a:t> </a:t>
            </a:r>
            <a:r>
              <a:rPr lang="tr-TR" dirty="0" err="1">
                <a:solidFill>
                  <a:schemeClr val="bg1">
                    <a:lumMod val="75000"/>
                  </a:schemeClr>
                </a:solidFill>
                <a:latin typeface="Calibri" pitchFamily="34" charset="0"/>
                <a:cs typeface="Calibri" pitchFamily="34" charset="0"/>
              </a:rPr>
              <a:t>Firm</a:t>
            </a:r>
            <a:r>
              <a:rPr lang="tr-TR" dirty="0">
                <a:solidFill>
                  <a:schemeClr val="bg1">
                    <a:lumMod val="75000"/>
                  </a:schemeClr>
                </a:solidFill>
                <a:latin typeface="Calibri" pitchFamily="34" charset="0"/>
                <a:cs typeface="Calibri" pitchFamily="34" charset="0"/>
              </a:rPr>
              <a:t> </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r>
              <a:rPr lang="tr-TR" dirty="0">
                <a:solidFill>
                  <a:srgbClr val="000066"/>
                </a:solidFill>
                <a:latin typeface="Calibri" pitchFamily="34" charset="0"/>
                <a:cs typeface="Calibri" pitchFamily="34" charset="0"/>
              </a:rPr>
              <a:t>Faaliyet Alanlarımız</a:t>
            </a:r>
          </a:p>
          <a:p>
            <a:pPr>
              <a:tabLst>
                <a:tab pos="233363" algn="l"/>
              </a:tabLst>
            </a:pPr>
            <a:endParaRPr lang="tr-TR" dirty="0">
              <a:solidFill>
                <a:srgbClr val="000066"/>
              </a:solidFill>
              <a:latin typeface="Calibri" pitchFamily="34" charset="0"/>
              <a:cs typeface="Calibri" pitchFamily="34" charset="0"/>
            </a:endParaRPr>
          </a:p>
          <a:p>
            <a:pPr>
              <a:tabLst>
                <a:tab pos="233363" algn="l"/>
              </a:tabLst>
            </a:pPr>
            <a:endParaRPr lang="tr-TR" dirty="0">
              <a:solidFill>
                <a:srgbClr val="000066"/>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0" y="1143000"/>
            <a:ext cx="3429000" cy="4876799"/>
          </a:xfrm>
          <a:prstGeom prst="rect">
            <a:avLst/>
          </a:prstGeom>
          <a:noFill/>
          <a:ln w="9525">
            <a:noFill/>
            <a:miter lim="800000"/>
            <a:headEnd/>
            <a:tailEnd/>
          </a:ln>
        </p:spPr>
      </p:pic>
      <p:sp>
        <p:nvSpPr>
          <p:cNvPr id="9"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172200"/>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762000" y="1219200"/>
            <a:ext cx="7620000" cy="4876800"/>
          </a:xfrm>
          <a:prstGeom prst="roundRect">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Times New Roman" pitchFamily="18" charset="0"/>
              <a:ea typeface="新細明體" pitchFamily="18" charset="-120"/>
            </a:endParaRPr>
          </a:p>
        </p:txBody>
      </p:sp>
      <p:sp>
        <p:nvSpPr>
          <p:cNvPr id="11" name="Slide Number Placeholder 10"/>
          <p:cNvSpPr>
            <a:spLocks noGrp="1"/>
          </p:cNvSpPr>
          <p:nvPr>
            <p:ph type="sldNum" sz="quarter" idx="12"/>
          </p:nvPr>
        </p:nvSpPr>
        <p:spPr/>
        <p:txBody>
          <a:bodyPr/>
          <a:lstStyle/>
          <a:p>
            <a:endParaRPr lang="en-US" altLang="zh-TW"/>
          </a:p>
          <a:p>
            <a:fld id="{C2659404-5214-459E-BB2D-03FB2E4C5EF9}" type="slidenum">
              <a:rPr lang="en-US" altLang="zh-TW" smtClean="0"/>
              <a:pPr/>
              <a:t>6</a:t>
            </a:fld>
            <a:endParaRPr lang="en-US" altLang="zh-TW" dirty="0"/>
          </a:p>
        </p:txBody>
      </p:sp>
      <p:sp>
        <p:nvSpPr>
          <p:cNvPr id="14" name="Rectangle 13"/>
          <p:cNvSpPr/>
          <p:nvPr/>
        </p:nvSpPr>
        <p:spPr>
          <a:xfrm>
            <a:off x="228600" y="228600"/>
            <a:ext cx="8534400" cy="646331"/>
          </a:xfrm>
          <a:prstGeom prst="rect">
            <a:avLst/>
          </a:prstGeom>
        </p:spPr>
        <p:txBody>
          <a:bodyPr wrap="square">
            <a:spAutoFit/>
          </a:bodyPr>
          <a:lstStyle/>
          <a:p>
            <a:pPr>
              <a:tabLst>
                <a:tab pos="233363" algn="l"/>
              </a:tabLst>
            </a:pPr>
            <a:r>
              <a:rPr lang="tr-TR" sz="3600" dirty="0" err="1">
                <a:solidFill>
                  <a:srgbClr val="000066"/>
                </a:solidFill>
                <a:latin typeface="Calibri" pitchFamily="34" charset="0"/>
                <a:cs typeface="Calibri" pitchFamily="34" charset="0"/>
              </a:rPr>
              <a:t>Fields</a:t>
            </a:r>
            <a:r>
              <a:rPr lang="tr-TR" sz="3600" dirty="0">
                <a:solidFill>
                  <a:srgbClr val="000066"/>
                </a:solidFill>
                <a:latin typeface="Calibri" pitchFamily="34" charset="0"/>
                <a:cs typeface="Calibri" pitchFamily="34" charset="0"/>
              </a:rPr>
              <a:t> of </a:t>
            </a:r>
            <a:r>
              <a:rPr lang="tr-TR" sz="3600" dirty="0" err="1">
                <a:solidFill>
                  <a:srgbClr val="000066"/>
                </a:solidFill>
                <a:latin typeface="Calibri" pitchFamily="34" charset="0"/>
                <a:cs typeface="Calibri" pitchFamily="34" charset="0"/>
              </a:rPr>
              <a:t>Practice</a:t>
            </a:r>
            <a:r>
              <a:rPr lang="tr-TR" sz="3600" dirty="0">
                <a:solidFill>
                  <a:srgbClr val="000066"/>
                </a:solidFill>
                <a:latin typeface="Calibri" pitchFamily="34" charset="0"/>
                <a:cs typeface="Calibri" pitchFamily="34" charset="0"/>
              </a:rPr>
              <a:t> </a:t>
            </a:r>
            <a:endParaRPr lang="en-US" sz="3600" dirty="0">
              <a:solidFill>
                <a:srgbClr val="000066"/>
              </a:solidFill>
              <a:latin typeface="Calibri" pitchFamily="34" charset="0"/>
              <a:cs typeface="Calibri" pitchFamily="34" charset="0"/>
            </a:endParaRPr>
          </a:p>
        </p:txBody>
      </p:sp>
      <p:sp>
        <p:nvSpPr>
          <p:cNvPr id="18" name="Rounded Rectangle 17"/>
          <p:cNvSpPr/>
          <p:nvPr/>
        </p:nvSpPr>
        <p:spPr bwMode="auto">
          <a:xfrm>
            <a:off x="76200" y="1447800"/>
            <a:ext cx="2194560" cy="838200"/>
          </a:xfrm>
          <a:prstGeom prst="roundRect">
            <a:avLst/>
          </a:prstGeom>
          <a:solidFill>
            <a:srgbClr val="0C0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Bankacılık &amp; Finans Hukuku  </a:t>
            </a:r>
            <a:endParaRPr kumimoji="1" lang="en-US" sz="1800" b="0" i="0" u="none" strike="noStrike" cap="none" normalizeH="0" baseline="0" dirty="0">
              <a:ln>
                <a:noFill/>
              </a:ln>
              <a:solidFill>
                <a:schemeClr val="bg1">
                  <a:lumMod val="75000"/>
                </a:schemeClr>
              </a:solidFill>
              <a:effectLst/>
              <a:latin typeface="Calibri" pitchFamily="34" charset="0"/>
              <a:cs typeface="Calibri" pitchFamily="34" charset="0"/>
            </a:endParaRPr>
          </a:p>
        </p:txBody>
      </p:sp>
      <p:sp>
        <p:nvSpPr>
          <p:cNvPr id="32" name="Rounded Rectangle 31"/>
          <p:cNvSpPr/>
          <p:nvPr/>
        </p:nvSpPr>
        <p:spPr bwMode="auto">
          <a:xfrm>
            <a:off x="76200" y="2362200"/>
            <a:ext cx="2194560" cy="838200"/>
          </a:xfrm>
          <a:prstGeom prst="roundRect">
            <a:avLst/>
          </a:prstGeom>
          <a:solidFill>
            <a:srgbClr val="0C0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Sermaye Piyasaları</a:t>
            </a:r>
            <a:endParaRPr lang="en-US" sz="1800" dirty="0">
              <a:solidFill>
                <a:schemeClr val="bg1">
                  <a:lumMod val="75000"/>
                </a:schemeClr>
              </a:solidFill>
              <a:latin typeface="Calibri" pitchFamily="34" charset="0"/>
              <a:cs typeface="Calibri" pitchFamily="34" charset="0"/>
            </a:endParaRPr>
          </a:p>
        </p:txBody>
      </p:sp>
      <p:sp>
        <p:nvSpPr>
          <p:cNvPr id="35" name="Rounded Rectangle 34"/>
          <p:cNvSpPr/>
          <p:nvPr/>
        </p:nvSpPr>
        <p:spPr bwMode="auto">
          <a:xfrm>
            <a:off x="76200" y="3276600"/>
            <a:ext cx="2194560" cy="838200"/>
          </a:xfrm>
          <a:prstGeom prst="roundRect">
            <a:avLst/>
          </a:prstGeom>
          <a:solidFill>
            <a:srgbClr val="0C0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Yabancı Yatırımlar</a:t>
            </a:r>
          </a:p>
        </p:txBody>
      </p:sp>
      <p:sp>
        <p:nvSpPr>
          <p:cNvPr id="39" name="Rounded Rectangle 38"/>
          <p:cNvSpPr/>
          <p:nvPr/>
        </p:nvSpPr>
        <p:spPr bwMode="auto">
          <a:xfrm>
            <a:off x="76200" y="4191000"/>
            <a:ext cx="2194560" cy="838200"/>
          </a:xfrm>
          <a:prstGeom prst="roundRect">
            <a:avLst/>
          </a:prstGeom>
          <a:solidFill>
            <a:srgbClr val="0C0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IPO </a:t>
            </a:r>
            <a:endParaRPr lang="en-US" sz="1800" dirty="0">
              <a:solidFill>
                <a:schemeClr val="bg1">
                  <a:lumMod val="75000"/>
                </a:schemeClr>
              </a:solidFill>
              <a:latin typeface="Calibri" pitchFamily="34" charset="0"/>
              <a:cs typeface="Calibri" pitchFamily="34" charset="0"/>
            </a:endParaRPr>
          </a:p>
        </p:txBody>
      </p:sp>
      <p:sp>
        <p:nvSpPr>
          <p:cNvPr id="40" name="Rounded Rectangle 39"/>
          <p:cNvSpPr/>
          <p:nvPr/>
        </p:nvSpPr>
        <p:spPr bwMode="auto">
          <a:xfrm>
            <a:off x="76200" y="5105400"/>
            <a:ext cx="2194560" cy="838200"/>
          </a:xfrm>
          <a:prstGeom prst="roundRect">
            <a:avLst/>
          </a:prstGeom>
          <a:solidFill>
            <a:srgbClr val="0C0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700" dirty="0">
                <a:solidFill>
                  <a:schemeClr val="bg1">
                    <a:lumMod val="75000"/>
                  </a:schemeClr>
                </a:solidFill>
                <a:latin typeface="Calibri" pitchFamily="34" charset="0"/>
                <a:cs typeface="Calibri" pitchFamily="34" charset="0"/>
              </a:rPr>
              <a:t>Dava Takibi &amp; Uluslar arası Tahkim </a:t>
            </a:r>
            <a:endParaRPr kumimoji="1" lang="en-US" sz="1700" b="0" i="0" u="none" strike="noStrike" cap="none" normalizeH="0" baseline="0" dirty="0">
              <a:ln>
                <a:noFill/>
              </a:ln>
              <a:solidFill>
                <a:schemeClr val="bg1">
                  <a:lumMod val="75000"/>
                </a:schemeClr>
              </a:solidFill>
              <a:effectLst/>
              <a:latin typeface="Calibri" pitchFamily="34" charset="0"/>
              <a:cs typeface="Calibri" pitchFamily="34" charset="0"/>
            </a:endParaRPr>
          </a:p>
        </p:txBody>
      </p:sp>
      <p:sp>
        <p:nvSpPr>
          <p:cNvPr id="41" name="Rounded Rectangle 40"/>
          <p:cNvSpPr/>
          <p:nvPr/>
        </p:nvSpPr>
        <p:spPr bwMode="auto">
          <a:xfrm>
            <a:off x="2286000" y="1447800"/>
            <a:ext cx="2209800" cy="83820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Gayrimenkul Hukuku</a:t>
            </a:r>
          </a:p>
        </p:txBody>
      </p:sp>
      <p:sp>
        <p:nvSpPr>
          <p:cNvPr id="42" name="Rounded Rectangle 41"/>
          <p:cNvSpPr/>
          <p:nvPr/>
        </p:nvSpPr>
        <p:spPr bwMode="auto">
          <a:xfrm>
            <a:off x="2286000" y="2362200"/>
            <a:ext cx="2209800" cy="83820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Enerji Hukuku</a:t>
            </a:r>
            <a:endParaRPr kumimoji="1" lang="en-US" sz="1800" b="0" i="0" u="none" strike="noStrike" cap="none" normalizeH="0" baseline="0" dirty="0">
              <a:ln>
                <a:noFill/>
              </a:ln>
              <a:solidFill>
                <a:schemeClr val="accent6">
                  <a:lumMod val="50000"/>
                </a:schemeClr>
              </a:solidFill>
              <a:effectLst/>
              <a:latin typeface="Calibri" pitchFamily="34" charset="0"/>
              <a:cs typeface="Calibri" pitchFamily="34" charset="0"/>
            </a:endParaRPr>
          </a:p>
        </p:txBody>
      </p:sp>
      <p:sp>
        <p:nvSpPr>
          <p:cNvPr id="43" name="Rounded Rectangle 42"/>
          <p:cNvSpPr/>
          <p:nvPr/>
        </p:nvSpPr>
        <p:spPr bwMode="auto">
          <a:xfrm>
            <a:off x="2286000" y="3276600"/>
            <a:ext cx="2209800" cy="83820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Fikri Mülkiyet</a:t>
            </a:r>
          </a:p>
          <a:p>
            <a:pPr algn="ctr"/>
            <a:r>
              <a:rPr lang="tr-TR" sz="1800" dirty="0">
                <a:solidFill>
                  <a:schemeClr val="accent6">
                    <a:lumMod val="50000"/>
                  </a:schemeClr>
                </a:solidFill>
                <a:latin typeface="Calibri" pitchFamily="34" charset="0"/>
                <a:cs typeface="Calibri" pitchFamily="34" charset="0"/>
              </a:rPr>
              <a:t>&amp; Haksız Rekabet Hukuku</a:t>
            </a:r>
            <a:endParaRPr kumimoji="1" lang="en-US" sz="1800" b="0" i="0" u="none" strike="noStrike" cap="none" normalizeH="0" baseline="0" dirty="0">
              <a:ln>
                <a:noFill/>
              </a:ln>
              <a:solidFill>
                <a:schemeClr val="accent6">
                  <a:lumMod val="50000"/>
                </a:schemeClr>
              </a:solidFill>
              <a:effectLst/>
              <a:latin typeface="Calibri" pitchFamily="34" charset="0"/>
              <a:cs typeface="Calibri" pitchFamily="34" charset="0"/>
            </a:endParaRPr>
          </a:p>
        </p:txBody>
      </p:sp>
      <p:sp>
        <p:nvSpPr>
          <p:cNvPr id="44" name="Rounded Rectangle 43"/>
          <p:cNvSpPr/>
          <p:nvPr/>
        </p:nvSpPr>
        <p:spPr bwMode="auto">
          <a:xfrm>
            <a:off x="2286000" y="4191000"/>
            <a:ext cx="2209800" cy="83820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Sigorta Hukuku</a:t>
            </a:r>
            <a:endParaRPr kumimoji="1" lang="en-US" sz="1800" b="0" i="0" u="none" strike="noStrike" cap="none" normalizeH="0" baseline="0" dirty="0">
              <a:ln>
                <a:noFill/>
              </a:ln>
              <a:solidFill>
                <a:schemeClr val="accent6">
                  <a:lumMod val="50000"/>
                </a:schemeClr>
              </a:solidFill>
              <a:effectLst/>
              <a:latin typeface="Calibri" pitchFamily="34" charset="0"/>
              <a:cs typeface="Calibri" pitchFamily="34" charset="0"/>
            </a:endParaRPr>
          </a:p>
        </p:txBody>
      </p:sp>
      <p:sp>
        <p:nvSpPr>
          <p:cNvPr id="45" name="Rounded Rectangle 44"/>
          <p:cNvSpPr/>
          <p:nvPr/>
        </p:nvSpPr>
        <p:spPr bwMode="auto">
          <a:xfrm>
            <a:off x="2286000" y="5105400"/>
            <a:ext cx="2209800" cy="838200"/>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İş Hukuku</a:t>
            </a:r>
          </a:p>
        </p:txBody>
      </p:sp>
      <p:sp>
        <p:nvSpPr>
          <p:cNvPr id="46" name="Rounded Rectangle 45"/>
          <p:cNvSpPr/>
          <p:nvPr/>
        </p:nvSpPr>
        <p:spPr bwMode="auto">
          <a:xfrm>
            <a:off x="4724400" y="1447800"/>
            <a:ext cx="2194560" cy="838200"/>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İcra &amp; İflas Hukuku</a:t>
            </a:r>
          </a:p>
        </p:txBody>
      </p:sp>
      <p:sp>
        <p:nvSpPr>
          <p:cNvPr id="47" name="Rounded Rectangle 46"/>
          <p:cNvSpPr/>
          <p:nvPr/>
        </p:nvSpPr>
        <p:spPr bwMode="auto">
          <a:xfrm>
            <a:off x="4724400" y="2362200"/>
            <a:ext cx="2194560" cy="838200"/>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İletişim &amp; Medya  Hukuku</a:t>
            </a:r>
          </a:p>
        </p:txBody>
      </p:sp>
      <p:sp>
        <p:nvSpPr>
          <p:cNvPr id="48" name="Rounded Rectangle 47"/>
          <p:cNvSpPr/>
          <p:nvPr/>
        </p:nvSpPr>
        <p:spPr bwMode="auto">
          <a:xfrm>
            <a:off x="4724400" y="3276600"/>
            <a:ext cx="2194560" cy="838200"/>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Maden Hukuku</a:t>
            </a:r>
          </a:p>
        </p:txBody>
      </p:sp>
      <p:sp>
        <p:nvSpPr>
          <p:cNvPr id="59" name="Rounded Rectangle 58"/>
          <p:cNvSpPr/>
          <p:nvPr/>
        </p:nvSpPr>
        <p:spPr bwMode="auto">
          <a:xfrm>
            <a:off x="4724400" y="4191000"/>
            <a:ext cx="2194560" cy="838200"/>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Özelleştirme &amp; Yap-İşlet-Devret </a:t>
            </a:r>
          </a:p>
        </p:txBody>
      </p:sp>
      <p:sp>
        <p:nvSpPr>
          <p:cNvPr id="60" name="Rounded Rectangle 59"/>
          <p:cNvSpPr/>
          <p:nvPr/>
        </p:nvSpPr>
        <p:spPr bwMode="auto">
          <a:xfrm>
            <a:off x="4724400" y="5105400"/>
            <a:ext cx="2194560" cy="838200"/>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bg1">
                    <a:lumMod val="75000"/>
                  </a:schemeClr>
                </a:solidFill>
                <a:latin typeface="Calibri" pitchFamily="34" charset="0"/>
                <a:cs typeface="Calibri" pitchFamily="34" charset="0"/>
              </a:rPr>
              <a:t>Çevre Hukuku</a:t>
            </a:r>
          </a:p>
        </p:txBody>
      </p:sp>
      <p:sp>
        <p:nvSpPr>
          <p:cNvPr id="61" name="Rounded Rectangle 60"/>
          <p:cNvSpPr/>
          <p:nvPr/>
        </p:nvSpPr>
        <p:spPr bwMode="auto">
          <a:xfrm>
            <a:off x="6934200" y="1447800"/>
            <a:ext cx="2194560" cy="8382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Proje Finansmanı</a:t>
            </a:r>
          </a:p>
        </p:txBody>
      </p:sp>
      <p:sp>
        <p:nvSpPr>
          <p:cNvPr id="62" name="Rounded Rectangle 61"/>
          <p:cNvSpPr/>
          <p:nvPr/>
        </p:nvSpPr>
        <p:spPr bwMode="auto">
          <a:xfrm>
            <a:off x="6934200" y="2362200"/>
            <a:ext cx="2194560" cy="8382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Şirketler Hukuku</a:t>
            </a:r>
          </a:p>
        </p:txBody>
      </p:sp>
      <p:sp>
        <p:nvSpPr>
          <p:cNvPr id="63" name="Rounded Rectangle 62"/>
          <p:cNvSpPr/>
          <p:nvPr/>
        </p:nvSpPr>
        <p:spPr bwMode="auto">
          <a:xfrm>
            <a:off x="6934200" y="3276600"/>
            <a:ext cx="2194560" cy="8382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Ticaret Hukuku</a:t>
            </a:r>
          </a:p>
        </p:txBody>
      </p:sp>
      <p:sp>
        <p:nvSpPr>
          <p:cNvPr id="64" name="Rounded Rectangle 63"/>
          <p:cNvSpPr/>
          <p:nvPr/>
        </p:nvSpPr>
        <p:spPr bwMode="auto">
          <a:xfrm>
            <a:off x="6934200" y="4191000"/>
            <a:ext cx="2194560" cy="8382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800" dirty="0">
                <a:solidFill>
                  <a:schemeClr val="accent6">
                    <a:lumMod val="50000"/>
                  </a:schemeClr>
                </a:solidFill>
                <a:latin typeface="Calibri" pitchFamily="34" charset="0"/>
                <a:cs typeface="Calibri" pitchFamily="34" charset="0"/>
              </a:rPr>
              <a:t>Vergi Hukuku</a:t>
            </a:r>
          </a:p>
        </p:txBody>
      </p:sp>
      <p:sp>
        <p:nvSpPr>
          <p:cNvPr id="65" name="Rounded Rectangle 64"/>
          <p:cNvSpPr/>
          <p:nvPr/>
        </p:nvSpPr>
        <p:spPr bwMode="auto">
          <a:xfrm>
            <a:off x="6934200" y="5105400"/>
            <a:ext cx="2194560" cy="8382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tr-TR" sz="1600" dirty="0">
                <a:solidFill>
                  <a:schemeClr val="accent6">
                    <a:lumMod val="50000"/>
                  </a:schemeClr>
                </a:solidFill>
                <a:latin typeface="Calibri" pitchFamily="34" charset="0"/>
                <a:cs typeface="Calibri" pitchFamily="34" charset="0"/>
              </a:rPr>
              <a:t>Birleşmeler ve Devralma</a:t>
            </a:r>
          </a:p>
        </p:txBody>
      </p:sp>
      <p:cxnSp>
        <p:nvCxnSpPr>
          <p:cNvPr id="73" name="Straight Connector 72"/>
          <p:cNvCxnSpPr/>
          <p:nvPr/>
        </p:nvCxnSpPr>
        <p:spPr bwMode="auto">
          <a:xfrm>
            <a:off x="4477512" y="1828800"/>
            <a:ext cx="246888" cy="0"/>
          </a:xfrm>
          <a:prstGeom prst="line">
            <a:avLst/>
          </a:prstGeom>
          <a:solidFill>
            <a:schemeClr val="accent1"/>
          </a:solidFill>
          <a:ln w="38100" cap="flat" cmpd="sng" algn="ctr">
            <a:solidFill>
              <a:srgbClr val="FF0000"/>
            </a:solidFill>
            <a:prstDash val="solid"/>
            <a:round/>
            <a:headEnd type="diamond" w="med" len="med"/>
            <a:tailEnd type="diamond" w="med" len="med"/>
          </a:ln>
          <a:effectLst/>
        </p:spPr>
      </p:cxnSp>
      <p:cxnSp>
        <p:nvCxnSpPr>
          <p:cNvPr id="75" name="Straight Connector 74"/>
          <p:cNvCxnSpPr/>
          <p:nvPr/>
        </p:nvCxnSpPr>
        <p:spPr bwMode="auto">
          <a:xfrm>
            <a:off x="4477512" y="2743200"/>
            <a:ext cx="246888" cy="0"/>
          </a:xfrm>
          <a:prstGeom prst="line">
            <a:avLst/>
          </a:prstGeom>
          <a:solidFill>
            <a:schemeClr val="accent1"/>
          </a:solidFill>
          <a:ln w="38100" cap="flat" cmpd="sng" algn="ctr">
            <a:solidFill>
              <a:srgbClr val="FF0000"/>
            </a:solidFill>
            <a:prstDash val="solid"/>
            <a:round/>
            <a:headEnd type="diamond" w="med" len="med"/>
            <a:tailEnd type="diamond" w="med" len="med"/>
          </a:ln>
          <a:effectLst/>
        </p:spPr>
      </p:cxnSp>
      <p:cxnSp>
        <p:nvCxnSpPr>
          <p:cNvPr id="76" name="Straight Connector 75"/>
          <p:cNvCxnSpPr/>
          <p:nvPr/>
        </p:nvCxnSpPr>
        <p:spPr bwMode="auto">
          <a:xfrm>
            <a:off x="4495800" y="3657600"/>
            <a:ext cx="246888" cy="0"/>
          </a:xfrm>
          <a:prstGeom prst="line">
            <a:avLst/>
          </a:prstGeom>
          <a:solidFill>
            <a:schemeClr val="accent1"/>
          </a:solidFill>
          <a:ln w="38100" cap="flat" cmpd="sng" algn="ctr">
            <a:solidFill>
              <a:srgbClr val="FF0000"/>
            </a:solidFill>
            <a:prstDash val="solid"/>
            <a:round/>
            <a:headEnd type="diamond" w="med" len="med"/>
            <a:tailEnd type="diamond" w="med" len="med"/>
          </a:ln>
          <a:effectLst/>
        </p:spPr>
      </p:cxnSp>
      <p:cxnSp>
        <p:nvCxnSpPr>
          <p:cNvPr id="77" name="Straight Connector 76"/>
          <p:cNvCxnSpPr/>
          <p:nvPr/>
        </p:nvCxnSpPr>
        <p:spPr bwMode="auto">
          <a:xfrm>
            <a:off x="4495800" y="4572000"/>
            <a:ext cx="246888" cy="0"/>
          </a:xfrm>
          <a:prstGeom prst="line">
            <a:avLst/>
          </a:prstGeom>
          <a:solidFill>
            <a:schemeClr val="accent1"/>
          </a:solidFill>
          <a:ln w="38100" cap="flat" cmpd="sng" algn="ctr">
            <a:solidFill>
              <a:srgbClr val="FF0000"/>
            </a:solidFill>
            <a:prstDash val="solid"/>
            <a:round/>
            <a:headEnd type="diamond" w="med" len="med"/>
            <a:tailEnd type="diamond" w="med" len="med"/>
          </a:ln>
          <a:effectLst/>
        </p:spPr>
      </p:cxnSp>
      <p:cxnSp>
        <p:nvCxnSpPr>
          <p:cNvPr id="78" name="Straight Connector 77"/>
          <p:cNvCxnSpPr/>
          <p:nvPr/>
        </p:nvCxnSpPr>
        <p:spPr bwMode="auto">
          <a:xfrm>
            <a:off x="4495800" y="5486400"/>
            <a:ext cx="246888" cy="0"/>
          </a:xfrm>
          <a:prstGeom prst="line">
            <a:avLst/>
          </a:prstGeom>
          <a:solidFill>
            <a:schemeClr val="accent1"/>
          </a:solidFill>
          <a:ln w="38100" cap="flat" cmpd="sng" algn="ctr">
            <a:solidFill>
              <a:srgbClr val="FF0000"/>
            </a:solidFill>
            <a:prstDash val="solid"/>
            <a:round/>
            <a:headEnd type="diamond" w="med" len="med"/>
            <a:tailEnd type="diamond" w="med" len="med"/>
          </a:ln>
          <a:effectLst/>
        </p:spPr>
      </p:cxnSp>
      <p:sp>
        <p:nvSpPr>
          <p:cNvPr id="30"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7</a:t>
            </a:fld>
            <a:endParaRPr lang="en-US" altLang="zh-TW" dirty="0"/>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I</a:t>
            </a:r>
            <a:endParaRPr lang="en-US" sz="3600" dirty="0">
              <a:solidFill>
                <a:srgbClr val="000066"/>
              </a:solidFill>
              <a:latin typeface="Calibri" pitchFamily="34" charset="0"/>
              <a:cs typeface="Calibri" pitchFamily="34" charset="0"/>
            </a:endParaRPr>
          </a:p>
        </p:txBody>
      </p:sp>
      <p:sp>
        <p:nvSpPr>
          <p:cNvPr id="6" name="Rectangle 5"/>
          <p:cNvSpPr/>
          <p:nvPr/>
        </p:nvSpPr>
        <p:spPr>
          <a:xfrm>
            <a:off x="214282" y="769122"/>
            <a:ext cx="8458200" cy="2800767"/>
          </a:xfrm>
          <a:prstGeom prst="rect">
            <a:avLst/>
          </a:prstGeom>
          <a:solidFill>
            <a:schemeClr val="bg1">
              <a:lumMod val="85000"/>
            </a:schemeClr>
          </a:solidFill>
        </p:spPr>
        <p:txBody>
          <a:bodyPr wrap="square">
            <a:spAutoFit/>
          </a:bodyPr>
          <a:lstStyle/>
          <a:p>
            <a:pPr algn="just"/>
            <a:r>
              <a:rPr lang="tr-TR" sz="1600" b="1" dirty="0">
                <a:solidFill>
                  <a:srgbClr val="000066"/>
                </a:solidFill>
                <a:latin typeface="Calibri" pitchFamily="34" charset="0"/>
                <a:cs typeface="Calibri" pitchFamily="34" charset="0"/>
              </a:rPr>
              <a:t>SERMAYE PİYASALARI</a:t>
            </a:r>
            <a:r>
              <a:rPr lang="en-US" sz="1600" b="1" dirty="0">
                <a:solidFill>
                  <a:srgbClr val="000066"/>
                </a:solidFill>
                <a:latin typeface="Calibri" pitchFamily="34" charset="0"/>
                <a:cs typeface="Calibri" pitchFamily="34" charset="0"/>
              </a:rPr>
              <a:t>, BANK</a:t>
            </a:r>
            <a:r>
              <a:rPr lang="tr-TR" sz="1600" b="1" dirty="0">
                <a:solidFill>
                  <a:srgbClr val="000066"/>
                </a:solidFill>
                <a:latin typeface="Calibri" pitchFamily="34" charset="0"/>
                <a:cs typeface="Calibri" pitchFamily="34" charset="0"/>
              </a:rPr>
              <a:t>ACILIK</a:t>
            </a:r>
            <a:r>
              <a:rPr lang="en-US" sz="1600" b="1" dirty="0">
                <a:solidFill>
                  <a:srgbClr val="000066"/>
                </a:solidFill>
                <a:latin typeface="Calibri" pitchFamily="34" charset="0"/>
                <a:cs typeface="Calibri" pitchFamily="34" charset="0"/>
              </a:rPr>
              <a:t> </a:t>
            </a:r>
            <a:r>
              <a:rPr lang="tr-TR" sz="1600" b="1" dirty="0">
                <a:solidFill>
                  <a:srgbClr val="000066"/>
                </a:solidFill>
                <a:latin typeface="Calibri" pitchFamily="34" charset="0"/>
                <a:cs typeface="Calibri" pitchFamily="34" charset="0"/>
              </a:rPr>
              <a:t>ve </a:t>
            </a:r>
            <a:r>
              <a:rPr lang="en-US" sz="1600" b="1" dirty="0">
                <a:solidFill>
                  <a:srgbClr val="000066"/>
                </a:solidFill>
                <a:latin typeface="Calibri" pitchFamily="34" charset="0"/>
                <a:cs typeface="Calibri" pitchFamily="34" charset="0"/>
              </a:rPr>
              <a:t>F</a:t>
            </a:r>
            <a:r>
              <a:rPr lang="tr-TR" sz="1600" b="1" dirty="0">
                <a:solidFill>
                  <a:srgbClr val="000066"/>
                </a:solidFill>
                <a:latin typeface="Calibri" pitchFamily="34" charset="0"/>
                <a:cs typeface="Calibri" pitchFamily="34" charset="0"/>
              </a:rPr>
              <a:t>İNANS</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Yerli ve yabancı finansal kuruluşlara, bankalara ve diğer şirketlere Türk Sermaye Piyasası Hukuku hakkında danışmalık servisi vermekteyiz. Proje finansmanı, sermaye piyasası ve türev ürünler, dönüştürülebilir tahviller, tahvil ihracı</a:t>
            </a:r>
            <a:r>
              <a:rPr lang="en-US" sz="1600" dirty="0">
                <a:solidFill>
                  <a:srgbClr val="000066"/>
                </a:solidFill>
                <a:latin typeface="Calibri" pitchFamily="34" charset="0"/>
                <a:cs typeface="Calibri" pitchFamily="34" charset="0"/>
              </a:rPr>
              <a:t>, </a:t>
            </a:r>
            <a:r>
              <a:rPr lang="tr-TR" sz="1600" dirty="0">
                <a:solidFill>
                  <a:srgbClr val="000066"/>
                </a:solidFill>
                <a:latin typeface="Calibri" pitchFamily="34" charset="0"/>
                <a:cs typeface="Calibri" pitchFamily="34" charset="0"/>
              </a:rPr>
              <a:t>gayrimenkul finansmanı, </a:t>
            </a:r>
            <a:r>
              <a:rPr lang="en-US" sz="1600" dirty="0" err="1">
                <a:solidFill>
                  <a:srgbClr val="000066"/>
                </a:solidFill>
                <a:latin typeface="Calibri" pitchFamily="34" charset="0"/>
                <a:cs typeface="Calibri" pitchFamily="34" charset="0"/>
              </a:rPr>
              <a:t>proje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finansmanı</a:t>
            </a:r>
            <a:r>
              <a:rPr lang="en-US" sz="1600" dirty="0">
                <a:solidFill>
                  <a:srgbClr val="000066"/>
                </a:solidFill>
                <a:latin typeface="Calibri" pitchFamily="34" charset="0"/>
                <a:cs typeface="Calibri" pitchFamily="34" charset="0"/>
              </a:rPr>
              <a:t>, global </a:t>
            </a:r>
            <a:r>
              <a:rPr lang="en-US" sz="1600" dirty="0" err="1">
                <a:solidFill>
                  <a:srgbClr val="000066"/>
                </a:solidFill>
                <a:latin typeface="Calibri" pitchFamily="34" charset="0"/>
                <a:cs typeface="Calibri" pitchFamily="34" charset="0"/>
              </a:rPr>
              <a:t>krediler</a:t>
            </a:r>
            <a:r>
              <a:rPr lang="en-US" sz="1600" dirty="0">
                <a:solidFill>
                  <a:srgbClr val="000066"/>
                </a:solidFill>
                <a:latin typeface="Calibri" pitchFamily="34" charset="0"/>
                <a:cs typeface="Calibri" pitchFamily="34" charset="0"/>
              </a:rPr>
              <a:t>, (leveraged finance), </a:t>
            </a:r>
            <a:r>
              <a:rPr lang="en-US" sz="1600" dirty="0" err="1">
                <a:solidFill>
                  <a:srgbClr val="000066"/>
                </a:solidFill>
                <a:latin typeface="Calibri" pitchFamily="34" charset="0"/>
                <a:cs typeface="Calibri" pitchFamily="34" charset="0"/>
              </a:rPr>
              <a:t>altyapı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finansmanı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yeniden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yapılandırma</a:t>
            </a:r>
            <a:r>
              <a:rPr lang="en-US" sz="1600" dirty="0">
                <a:solidFill>
                  <a:srgbClr val="000066"/>
                </a:solidFill>
                <a:latin typeface="Calibri" pitchFamily="34" charset="0"/>
                <a:cs typeface="Calibri" pitchFamily="34" charset="0"/>
              </a:rPr>
              <a:t> , </a:t>
            </a:r>
            <a:r>
              <a:rPr lang="en-US" sz="1600" dirty="0" err="1">
                <a:solidFill>
                  <a:srgbClr val="000066"/>
                </a:solidFill>
                <a:latin typeface="Calibri" pitchFamily="34" charset="0"/>
                <a:cs typeface="Calibri" pitchFamily="34" charset="0"/>
              </a:rPr>
              <a:t>birleşmeler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devir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almalar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finansmanı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konusunda</a:t>
            </a:r>
            <a:r>
              <a:rPr lang="en-US" sz="1600" dirty="0">
                <a:solidFill>
                  <a:srgbClr val="000066"/>
                </a:solidFill>
                <a:latin typeface="Calibri" pitchFamily="34" charset="0"/>
                <a:cs typeface="Calibri" pitchFamily="34" charset="0"/>
              </a:rPr>
              <a:t> </a:t>
            </a:r>
            <a:r>
              <a:rPr lang="tr-TR" sz="1600" dirty="0">
                <a:solidFill>
                  <a:srgbClr val="000066"/>
                </a:solidFill>
                <a:latin typeface="Calibri" pitchFamily="34" charset="0"/>
                <a:cs typeface="Calibri" pitchFamily="34" charset="0"/>
              </a:rPr>
              <a:t>mahalli ve sınır ötesi işlemlerde danışmanlık hizmeti vermekteyiz.</a:t>
            </a:r>
            <a:r>
              <a:rPr lang="en-US" sz="1600" dirty="0">
                <a:solidFill>
                  <a:srgbClr val="000066"/>
                </a:solidFill>
                <a:latin typeface="Calibri" pitchFamily="34" charset="0"/>
                <a:cs typeface="Calibri" pitchFamily="34" charset="0"/>
              </a:rPr>
              <a:t> </a:t>
            </a:r>
          </a:p>
          <a:p>
            <a:pPr algn="just"/>
            <a:endParaRPr lang="en-US" sz="1600"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Takımımız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ayrıca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telekom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enerji</a:t>
            </a:r>
            <a:r>
              <a:rPr lang="en-US" sz="1600" dirty="0">
                <a:solidFill>
                  <a:srgbClr val="000066"/>
                </a:solidFill>
                <a:latin typeface="Calibri" pitchFamily="34" charset="0"/>
                <a:cs typeface="Calibri" pitchFamily="34" charset="0"/>
              </a:rPr>
              <a:t> , </a:t>
            </a:r>
            <a:r>
              <a:rPr lang="en-US" sz="1600" dirty="0" err="1">
                <a:solidFill>
                  <a:srgbClr val="000066"/>
                </a:solidFill>
                <a:latin typeface="Calibri" pitchFamily="34" charset="0"/>
                <a:cs typeface="Calibri" pitchFamily="34" charset="0"/>
              </a:rPr>
              <a:t>taslak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güvenliği</a:t>
            </a:r>
            <a:r>
              <a:rPr lang="en-US" sz="1600" dirty="0">
                <a:solidFill>
                  <a:srgbClr val="000066"/>
                </a:solidFill>
                <a:latin typeface="Calibri" pitchFamily="34" charset="0"/>
                <a:cs typeface="Calibri" pitchFamily="34" charset="0"/>
              </a:rPr>
              <a:t> , </a:t>
            </a:r>
            <a:r>
              <a:rPr lang="en-US" sz="1600" dirty="0" err="1">
                <a:solidFill>
                  <a:srgbClr val="000066"/>
                </a:solidFill>
                <a:latin typeface="Calibri" pitchFamily="34" charset="0"/>
                <a:cs typeface="Calibri" pitchFamily="34" charset="0"/>
              </a:rPr>
              <a:t>konsorsiyum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kredileri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garantörlük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sözleşmeleri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güvenlik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paketleri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diğer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finansman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ilgilenmektedir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Şirketimiz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yerel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bankalar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tarafından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verilen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kredi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menkul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kıymetleri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ilgilendiren</a:t>
            </a:r>
            <a:r>
              <a:rPr lang="en-US" sz="1600" dirty="0">
                <a:solidFill>
                  <a:srgbClr val="000066"/>
                </a:solidFill>
                <a:latin typeface="Calibri" pitchFamily="34" charset="0"/>
                <a:cs typeface="Calibri" pitchFamily="34" charset="0"/>
              </a:rPr>
              <a:t> her </a:t>
            </a:r>
            <a:r>
              <a:rPr lang="en-US" sz="1600" dirty="0" err="1">
                <a:solidFill>
                  <a:srgbClr val="000066"/>
                </a:solidFill>
                <a:latin typeface="Calibri" pitchFamily="34" charset="0"/>
                <a:cs typeface="Calibri" pitchFamily="34" charset="0"/>
              </a:rPr>
              <a:t>türlü</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kontratı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hazırlamak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incelemek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gerekli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deneyime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sahiptir</a:t>
            </a:r>
            <a:r>
              <a:rPr lang="en-US" sz="1600" dirty="0">
                <a:solidFill>
                  <a:srgbClr val="000066"/>
                </a:solidFill>
                <a:latin typeface="Calibri" pitchFamily="34" charset="0"/>
                <a:cs typeface="Calibri" pitchFamily="34" charset="0"/>
              </a:rPr>
              <a:t>.</a:t>
            </a:r>
            <a:r>
              <a:rPr lang="tr-TR" sz="1600" dirty="0">
                <a:solidFill>
                  <a:srgbClr val="000066"/>
                </a:solidFill>
                <a:latin typeface="Calibri" pitchFamily="34" charset="0"/>
                <a:cs typeface="Calibri" pitchFamily="34" charset="0"/>
              </a:rPr>
              <a:t> </a:t>
            </a:r>
            <a:r>
              <a:rPr lang="en-US" sz="1600" dirty="0">
                <a:solidFill>
                  <a:srgbClr val="000066"/>
                </a:solidFill>
                <a:latin typeface="Calibri" pitchFamily="34" charset="0"/>
                <a:cs typeface="Calibri" pitchFamily="34" charset="0"/>
              </a:rPr>
              <a:t> </a:t>
            </a:r>
          </a:p>
        </p:txBody>
      </p:sp>
      <p:sp>
        <p:nvSpPr>
          <p:cNvPr id="5" name="Rectangle 42"/>
          <p:cNvSpPr/>
          <p:nvPr/>
        </p:nvSpPr>
        <p:spPr>
          <a:xfrm>
            <a:off x="214282" y="3714752"/>
            <a:ext cx="8458200" cy="1569660"/>
          </a:xfrm>
          <a:prstGeom prst="rect">
            <a:avLst/>
          </a:prstGeom>
          <a:solidFill>
            <a:schemeClr val="bg1">
              <a:lumMod val="85000"/>
            </a:schemeClr>
          </a:solidFill>
        </p:spPr>
        <p:txBody>
          <a:bodyPr wrap="square">
            <a:spAutoFit/>
          </a:bodyPr>
          <a:lstStyle/>
          <a:p>
            <a:pPr algn="just"/>
            <a:r>
              <a:rPr lang="en-US" sz="1600" b="1" dirty="0">
                <a:solidFill>
                  <a:srgbClr val="000066"/>
                </a:solidFill>
                <a:latin typeface="Calibri" pitchFamily="34" charset="0"/>
                <a:cs typeface="Calibri" pitchFamily="34" charset="0"/>
              </a:rPr>
              <a:t>YABANCI YATIRIMLAR: </a:t>
            </a:r>
            <a:endParaRPr lang="tr-TR" sz="1600" b="1" dirty="0">
              <a:solidFill>
                <a:srgbClr val="000066"/>
              </a:solidFill>
              <a:latin typeface="Calibri" pitchFamily="34" charset="0"/>
              <a:cs typeface="Calibri" pitchFamily="34" charset="0"/>
            </a:endParaRPr>
          </a:p>
          <a:p>
            <a:pPr lvl="0" algn="just"/>
            <a:r>
              <a:rPr lang="en-US" sz="1600" dirty="0" err="1">
                <a:solidFill>
                  <a:srgbClr val="000066"/>
                </a:solidFill>
                <a:latin typeface="Calibri" pitchFamily="34" charset="0"/>
                <a:cs typeface="Calibri" pitchFamily="34" charset="0"/>
              </a:rPr>
              <a:t>Türkiye’de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veya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ortaklık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veya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irtibat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ofisi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açarak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yatırım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yapmak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isteyen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ülke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vatandaşının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veya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yahut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Türk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vatandaşı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olup</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yurtdışında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bulunan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hukuk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kuralları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altında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düzenlenmiş</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tüzel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kişilikleri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olan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uluslararası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kuruluşları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temsil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edip</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danışmanlık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sağlamaktayız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Ayrıca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vatandaşlar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çalışma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izni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konusunda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yardımcı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olup</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müvekkillerimizi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yeni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kural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kanunlar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hakkında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bilgilendirmekteyiz</a:t>
            </a:r>
            <a:r>
              <a:rPr lang="en-US" sz="1600" dirty="0">
                <a:solidFill>
                  <a:srgbClr val="000066"/>
                </a:solidFill>
                <a:latin typeface="Calibri" pitchFamily="34" charset="0"/>
                <a:cs typeface="Calibri" pitchFamily="34" charset="0"/>
              </a:rPr>
              <a:t>. </a:t>
            </a:r>
          </a:p>
        </p:txBody>
      </p:sp>
      <p:sp>
        <p:nvSpPr>
          <p:cNvPr id="7"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6125"/>
            <a:ext cx="1444625" cy="71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8</a:t>
            </a:fld>
            <a:endParaRPr lang="en-US" altLang="zh-TW" dirty="0"/>
          </a:p>
        </p:txBody>
      </p:sp>
      <p:sp>
        <p:nvSpPr>
          <p:cNvPr id="43" name="Rectangle 42"/>
          <p:cNvSpPr/>
          <p:nvPr/>
        </p:nvSpPr>
        <p:spPr>
          <a:xfrm>
            <a:off x="285720" y="2928934"/>
            <a:ext cx="8458200" cy="3046988"/>
          </a:xfrm>
          <a:prstGeom prst="rect">
            <a:avLst/>
          </a:prstGeom>
          <a:solidFill>
            <a:schemeClr val="bg1">
              <a:lumMod val="85000"/>
            </a:schemeClr>
          </a:solidFill>
        </p:spPr>
        <p:txBody>
          <a:bodyPr wrap="square">
            <a:spAutoFit/>
          </a:bodyPr>
          <a:lstStyle/>
          <a:p>
            <a:pPr algn="just"/>
            <a:r>
              <a:rPr lang="en-US" sz="1600" b="1" dirty="0">
                <a:solidFill>
                  <a:srgbClr val="000066"/>
                </a:solidFill>
                <a:latin typeface="Calibri" pitchFamily="34" charset="0"/>
                <a:cs typeface="Calibri" pitchFamily="34" charset="0"/>
              </a:rPr>
              <a:t>TİCARET HUKUKU: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Firmamız geniş bir </a:t>
            </a:r>
            <a:r>
              <a:rPr lang="tr-TR" sz="1600" dirty="0" err="1">
                <a:solidFill>
                  <a:srgbClr val="000066"/>
                </a:solidFill>
                <a:latin typeface="Calibri" pitchFamily="34" charset="0"/>
                <a:cs typeface="Calibri" pitchFamily="34" charset="0"/>
              </a:rPr>
              <a:t>sektörel</a:t>
            </a:r>
            <a:r>
              <a:rPr lang="tr-TR" sz="1600" dirty="0">
                <a:solidFill>
                  <a:srgbClr val="000066"/>
                </a:solidFill>
                <a:latin typeface="Calibri" pitchFamily="34" charset="0"/>
                <a:cs typeface="Calibri" pitchFamily="34" charset="0"/>
              </a:rPr>
              <a:t> alanda danışanlarına hizmet vermektedir.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Firmamız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yerli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şirketlerin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işletmelerin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satımında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özel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sermaye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birleşmelerde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devralmalarda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tasfiyelerde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ortak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teşebbüslerde</a:t>
            </a:r>
            <a:r>
              <a:rPr lang="en-US" sz="1600" dirty="0">
                <a:solidFill>
                  <a:srgbClr val="000066"/>
                </a:solidFill>
                <a:latin typeface="Calibri" pitchFamily="34" charset="0"/>
                <a:cs typeface="Calibri" pitchFamily="34" charset="0"/>
              </a:rPr>
              <a:t>, </a:t>
            </a:r>
            <a:r>
              <a:rPr lang="tr-TR" sz="1600" dirty="0">
                <a:solidFill>
                  <a:srgbClr val="000066"/>
                </a:solidFill>
                <a:latin typeface="Calibri" pitchFamily="34" charset="0"/>
                <a:cs typeface="Calibri" pitchFamily="34" charset="0"/>
              </a:rPr>
              <a:t>şirket bölünmelerinde,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kapsamlı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çalışmakta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durum </a:t>
            </a:r>
            <a:r>
              <a:rPr lang="en-US" sz="1600" dirty="0" err="1">
                <a:solidFill>
                  <a:srgbClr val="000066"/>
                </a:solidFill>
                <a:latin typeface="Calibri" pitchFamily="34" charset="0"/>
                <a:cs typeface="Calibri" pitchFamily="34" charset="0"/>
              </a:rPr>
              <a:t>tespitlerinde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mevzuat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hakkında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alımda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tavsiye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vermektedir</a:t>
            </a:r>
            <a:r>
              <a:rPr lang="en-US" sz="1600" dirty="0">
                <a:solidFill>
                  <a:srgbClr val="000066"/>
                </a:solidFill>
                <a:latin typeface="Calibri" pitchFamily="34" charset="0"/>
                <a:cs typeface="Calibri" pitchFamily="34" charset="0"/>
              </a:rPr>
              <a:t>. </a:t>
            </a:r>
          </a:p>
          <a:p>
            <a:pPr algn="just"/>
            <a:endParaRPr lang="en-US" sz="1600"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Danışanlarımızın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kurumsallaşma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büyümesinde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işlemlerinin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düzenli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sağlıklı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yürütülmesi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gerekli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tavsiyeler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verilmekte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düzenlemeler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yapılmakta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geniş</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interlandımız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danışanlarımızın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uluslararası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piyasa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marketlere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ulaşmalarını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sağlamaktayız</a:t>
            </a:r>
            <a:endParaRPr lang="en-US" sz="1600" dirty="0">
              <a:solidFill>
                <a:srgbClr val="000066"/>
              </a:solidFill>
              <a:latin typeface="Calibri" pitchFamily="34" charset="0"/>
              <a:cs typeface="Calibri" pitchFamily="34" charset="0"/>
            </a:endParaRPr>
          </a:p>
          <a:p>
            <a:pPr algn="just"/>
            <a:endParaRPr lang="en-US" sz="1600"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Ticari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dava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ekibimiz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müvekkillerimizin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anlaşmazlıklarını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etkili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verimli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şekilde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çözmeleri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konusunda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yardım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etmektedir</a:t>
            </a:r>
            <a:r>
              <a:rPr lang="en-US" sz="1600" dirty="0">
                <a:solidFill>
                  <a:srgbClr val="000066"/>
                </a:solidFill>
                <a:latin typeface="Calibri" pitchFamily="34" charset="0"/>
                <a:cs typeface="Calibri" pitchFamily="34" charset="0"/>
              </a:rPr>
              <a:t>. </a:t>
            </a:r>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II</a:t>
            </a:r>
            <a:endParaRPr lang="en-US" sz="3600" dirty="0">
              <a:solidFill>
                <a:srgbClr val="000066"/>
              </a:solidFill>
              <a:latin typeface="Calibri" pitchFamily="34" charset="0"/>
              <a:cs typeface="Calibri" pitchFamily="34" charset="0"/>
            </a:endParaRPr>
          </a:p>
        </p:txBody>
      </p:sp>
      <p:sp>
        <p:nvSpPr>
          <p:cNvPr id="6"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6175375"/>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2"/>
          <p:cNvSpPr/>
          <p:nvPr/>
        </p:nvSpPr>
        <p:spPr>
          <a:xfrm>
            <a:off x="304800" y="1340768"/>
            <a:ext cx="8458200" cy="1323439"/>
          </a:xfrm>
          <a:prstGeom prst="rect">
            <a:avLst/>
          </a:prstGeom>
          <a:solidFill>
            <a:schemeClr val="bg1">
              <a:lumMod val="85000"/>
            </a:schemeClr>
          </a:solidFill>
        </p:spPr>
        <p:txBody>
          <a:bodyPr wrap="square">
            <a:spAutoFit/>
          </a:bodyPr>
          <a:lstStyle/>
          <a:p>
            <a:pPr algn="just"/>
            <a:r>
              <a:rPr lang="tr-TR" sz="1600" b="1" dirty="0">
                <a:solidFill>
                  <a:srgbClr val="000066"/>
                </a:solidFill>
                <a:latin typeface="Calibri" pitchFamily="34" charset="0"/>
                <a:cs typeface="Calibri" pitchFamily="34" charset="0"/>
              </a:rPr>
              <a:t>GAYRİMENKUL VE İMAR</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r>
              <a:rPr lang="tr-TR" sz="1600" dirty="0" err="1">
                <a:solidFill>
                  <a:srgbClr val="000066"/>
                </a:solidFill>
                <a:latin typeface="Calibri" pitchFamily="34" charset="0"/>
                <a:cs typeface="Calibri" pitchFamily="34" charset="0"/>
              </a:rPr>
              <a:t>Mortgage</a:t>
            </a:r>
            <a:r>
              <a:rPr lang="tr-TR" sz="1600" dirty="0">
                <a:solidFill>
                  <a:srgbClr val="000066"/>
                </a:solidFill>
                <a:latin typeface="Calibri" pitchFamily="34" charset="0"/>
                <a:cs typeface="Calibri" pitchFamily="34" charset="0"/>
              </a:rPr>
              <a:t>, rehin, devir olmak üzere gayrimenkul ile ilgili belgelerde taslak hazırlamak, kontratlara ve gayrimenkule dair her ilgili kanunda danışmanlık sağlama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Gayrimenkul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ilgili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tüm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ticari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riskleri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belirlemek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amacıyla</a:t>
            </a:r>
            <a:r>
              <a:rPr lang="en-US" sz="1600" dirty="0">
                <a:solidFill>
                  <a:srgbClr val="000066"/>
                </a:solidFill>
                <a:latin typeface="Calibri" pitchFamily="34" charset="0"/>
                <a:cs typeface="Calibri" pitchFamily="34" charset="0"/>
              </a:rPr>
              <a:t> durum </a:t>
            </a:r>
            <a:r>
              <a:rPr lang="en-US" sz="1600" dirty="0" err="1">
                <a:solidFill>
                  <a:srgbClr val="000066"/>
                </a:solidFill>
                <a:latin typeface="Calibri" pitchFamily="34" charset="0"/>
                <a:cs typeface="Calibri" pitchFamily="34" charset="0"/>
              </a:rPr>
              <a:t>tespiti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planlama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yapmak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yönetmek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konusunda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önemli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bir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tecrübeye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sahibiz</a:t>
            </a:r>
            <a:r>
              <a:rPr lang="en-US" sz="1600" dirty="0">
                <a:solidFill>
                  <a:srgbClr val="000066"/>
                </a:solidFill>
                <a:latin typeface="Calibri" pitchFamily="34" charset="0"/>
                <a:cs typeface="Calibri"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endParaRPr lang="en-US" altLang="zh-TW" dirty="0"/>
          </a:p>
          <a:p>
            <a:fld id="{C2659404-5214-459E-BB2D-03FB2E4C5EF9}" type="slidenum">
              <a:rPr lang="en-US" altLang="zh-TW" smtClean="0"/>
              <a:pPr/>
              <a:t>9</a:t>
            </a:fld>
            <a:endParaRPr lang="en-US" altLang="zh-TW" dirty="0"/>
          </a:p>
        </p:txBody>
      </p:sp>
      <p:sp>
        <p:nvSpPr>
          <p:cNvPr id="43" name="Rectangle 42"/>
          <p:cNvSpPr/>
          <p:nvPr/>
        </p:nvSpPr>
        <p:spPr>
          <a:xfrm>
            <a:off x="290754" y="1096550"/>
            <a:ext cx="8458200" cy="1569660"/>
          </a:xfrm>
          <a:prstGeom prst="rect">
            <a:avLst/>
          </a:prstGeom>
          <a:solidFill>
            <a:schemeClr val="bg1">
              <a:lumMod val="85000"/>
            </a:schemeClr>
          </a:solidFill>
        </p:spPr>
        <p:txBody>
          <a:bodyPr wrap="square">
            <a:spAutoFit/>
          </a:bodyPr>
          <a:lstStyle/>
          <a:p>
            <a:pPr algn="just"/>
            <a:r>
              <a:rPr lang="en-US" sz="1600" b="1" dirty="0">
                <a:solidFill>
                  <a:srgbClr val="000066"/>
                </a:solidFill>
                <a:latin typeface="Calibri" pitchFamily="34" charset="0"/>
                <a:cs typeface="Calibri" pitchFamily="34" charset="0"/>
              </a:rPr>
              <a:t>ULUSLARARASI TAHKİM </a:t>
            </a:r>
            <a:r>
              <a:rPr lang="en-US" sz="1600" b="1" dirty="0" err="1">
                <a:solidFill>
                  <a:srgbClr val="000066"/>
                </a:solidFill>
                <a:latin typeface="Calibri" pitchFamily="34" charset="0"/>
                <a:cs typeface="Calibri" pitchFamily="34" charset="0"/>
              </a:rPr>
              <a:t>ve</a:t>
            </a:r>
            <a:r>
              <a:rPr lang="en-US" sz="1600" b="1" dirty="0">
                <a:solidFill>
                  <a:srgbClr val="000066"/>
                </a:solidFill>
                <a:latin typeface="Calibri" pitchFamily="34" charset="0"/>
                <a:cs typeface="Calibri" pitchFamily="34" charset="0"/>
              </a:rPr>
              <a:t> DAVA TAKİBİ:</a:t>
            </a:r>
            <a:endParaRPr lang="tr-TR" sz="1600" b="1" dirty="0">
              <a:solidFill>
                <a:srgbClr val="000066"/>
              </a:solidFill>
              <a:latin typeface="Calibri" pitchFamily="34" charset="0"/>
              <a:cs typeface="Calibri" pitchFamily="34" charset="0"/>
            </a:endParaRPr>
          </a:p>
          <a:p>
            <a:pPr algn="just"/>
            <a:r>
              <a:rPr lang="en-US" sz="1600" dirty="0" err="1">
                <a:solidFill>
                  <a:srgbClr val="000066"/>
                </a:solidFill>
                <a:latin typeface="Calibri" pitchFamily="34" charset="0"/>
                <a:cs typeface="Calibri" pitchFamily="34" charset="0"/>
              </a:rPr>
              <a:t>Büromuz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yabancı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tahkim</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kararı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mahkeme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kararları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için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gerekli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icra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işlemleri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gibi</a:t>
            </a:r>
            <a:r>
              <a:rPr lang="en-US" sz="1600" dirty="0">
                <a:solidFill>
                  <a:srgbClr val="000066"/>
                </a:solidFill>
                <a:latin typeface="Calibri" pitchFamily="34" charset="0"/>
                <a:cs typeface="Calibri" pitchFamily="34" charset="0"/>
              </a:rPr>
              <a:t> yurt </a:t>
            </a:r>
            <a:r>
              <a:rPr lang="en-US" sz="1600" dirty="0" err="1">
                <a:solidFill>
                  <a:srgbClr val="000066"/>
                </a:solidFill>
                <a:latin typeface="Calibri" pitchFamily="34" charset="0"/>
                <a:cs typeface="Calibri" pitchFamily="34" charset="0"/>
              </a:rPr>
              <a:t>içi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uluslararası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işleri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kapsamlı</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olarak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yapmaktadır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Sözleşmesel</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anlaşmazlıklar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finans</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imar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teknik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konular</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hakkında</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tazminat</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talebi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olmak</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üzere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idari</a:t>
            </a:r>
            <a:r>
              <a:rPr lang="en-US" sz="1600" dirty="0">
                <a:solidFill>
                  <a:srgbClr val="000066"/>
                </a:solidFill>
                <a:latin typeface="Calibri" pitchFamily="34" charset="0"/>
                <a:cs typeface="Calibri" pitchFamily="34" charset="0"/>
              </a:rPr>
              <a:t>, ilk </a:t>
            </a:r>
            <a:r>
              <a:rPr lang="en-US" sz="1600" dirty="0" err="1">
                <a:solidFill>
                  <a:srgbClr val="000066"/>
                </a:solidFill>
                <a:latin typeface="Calibri" pitchFamily="34" charset="0"/>
                <a:cs typeface="Calibri" pitchFamily="34" charset="0"/>
              </a:rPr>
              <a:t>derece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bölge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mahkemeleri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temyiz</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mahkemeleri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önünde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ticari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idari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davaların</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efektif</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ve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çözümleyici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yöntemlerle</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yürütülmesini</a:t>
            </a:r>
            <a:r>
              <a:rPr lang="en-US" sz="1600" dirty="0">
                <a:solidFill>
                  <a:srgbClr val="000066"/>
                </a:solidFill>
                <a:latin typeface="Calibri" pitchFamily="34" charset="0"/>
                <a:cs typeface="Calibri" pitchFamily="34" charset="0"/>
              </a:rPr>
              <a:t> </a:t>
            </a:r>
            <a:r>
              <a:rPr lang="en-US" sz="1600" dirty="0" err="1">
                <a:solidFill>
                  <a:srgbClr val="000066"/>
                </a:solidFill>
                <a:latin typeface="Calibri" pitchFamily="34" charset="0"/>
                <a:cs typeface="Calibri" pitchFamily="34" charset="0"/>
              </a:rPr>
              <a:t>sağlamaktadır</a:t>
            </a:r>
            <a:r>
              <a:rPr lang="en-US" sz="1600" dirty="0">
                <a:solidFill>
                  <a:srgbClr val="000066"/>
                </a:solidFill>
                <a:latin typeface="Calibri" pitchFamily="34" charset="0"/>
                <a:cs typeface="Calibri" pitchFamily="34" charset="0"/>
              </a:rPr>
              <a:t>. </a:t>
            </a:r>
          </a:p>
        </p:txBody>
      </p:sp>
      <p:sp>
        <p:nvSpPr>
          <p:cNvPr id="44" name="Rectangle 43"/>
          <p:cNvSpPr/>
          <p:nvPr/>
        </p:nvSpPr>
        <p:spPr>
          <a:xfrm>
            <a:off x="152400" y="228600"/>
            <a:ext cx="8534400" cy="646331"/>
          </a:xfrm>
          <a:prstGeom prst="rect">
            <a:avLst/>
          </a:prstGeom>
        </p:spPr>
        <p:txBody>
          <a:bodyPr wrap="square">
            <a:spAutoFit/>
          </a:bodyPr>
          <a:lstStyle/>
          <a:p>
            <a:pPr>
              <a:tabLst>
                <a:tab pos="233363" algn="l"/>
              </a:tabLst>
            </a:pPr>
            <a:r>
              <a:rPr lang="tr-TR" dirty="0">
                <a:latin typeface="Calibri" pitchFamily="34" charset="0"/>
                <a:cs typeface="Calibri" pitchFamily="34" charset="0"/>
              </a:rPr>
              <a:t>	</a:t>
            </a:r>
            <a:r>
              <a:rPr lang="tr-TR" sz="3600" dirty="0">
                <a:solidFill>
                  <a:srgbClr val="000066"/>
                </a:solidFill>
                <a:latin typeface="Calibri" pitchFamily="34" charset="0"/>
                <a:cs typeface="Calibri" pitchFamily="34" charset="0"/>
              </a:rPr>
              <a:t>Hizmetlerimiz- III</a:t>
            </a:r>
            <a:endParaRPr lang="en-US" sz="3600" dirty="0">
              <a:solidFill>
                <a:srgbClr val="000066"/>
              </a:solidFill>
              <a:latin typeface="Calibri" pitchFamily="34" charset="0"/>
              <a:cs typeface="Calibri" pitchFamily="34" charset="0"/>
            </a:endParaRPr>
          </a:p>
        </p:txBody>
      </p:sp>
      <p:sp>
        <p:nvSpPr>
          <p:cNvPr id="5" name="Rectangle 42"/>
          <p:cNvSpPr/>
          <p:nvPr/>
        </p:nvSpPr>
        <p:spPr>
          <a:xfrm>
            <a:off x="285720" y="2857496"/>
            <a:ext cx="8458200" cy="1077218"/>
          </a:xfrm>
          <a:prstGeom prst="rect">
            <a:avLst/>
          </a:prstGeom>
          <a:solidFill>
            <a:schemeClr val="bg1">
              <a:lumMod val="75000"/>
            </a:schemeClr>
          </a:solidFill>
        </p:spPr>
        <p:txBody>
          <a:bodyPr wrap="square">
            <a:spAutoFit/>
          </a:bodyPr>
          <a:lstStyle/>
          <a:p>
            <a:pPr algn="just"/>
            <a:r>
              <a:rPr lang="tr-TR" sz="1600" b="1" dirty="0">
                <a:solidFill>
                  <a:srgbClr val="000066"/>
                </a:solidFill>
                <a:latin typeface="Calibri" pitchFamily="34" charset="0"/>
                <a:cs typeface="Calibri" pitchFamily="34" charset="0"/>
              </a:rPr>
              <a:t>İLETİŞİM ve MEDYA HUKUKU</a:t>
            </a:r>
            <a:r>
              <a:rPr lang="en-US" sz="1600" b="1" dirty="0">
                <a:solidFill>
                  <a:srgbClr val="000066"/>
                </a:solidFill>
                <a:latin typeface="Calibri" pitchFamily="34" charset="0"/>
                <a:cs typeface="Calibri" pitchFamily="34" charset="0"/>
              </a:rPr>
              <a:t>:</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Medya hukuku ve kanunları, yayımlama , iletişim hukuku, lisans alma, basın kanunu, televizyon mobil telefon operatörleri ve bilişim şirketlerin kuruluşları, faaliyetleri ve anlaşmazlıkları konusunda her türlü yasal danışmanlığı sağlamaktayız. </a:t>
            </a:r>
            <a:endParaRPr lang="en-US" sz="1600" dirty="0">
              <a:solidFill>
                <a:srgbClr val="000066"/>
              </a:solidFill>
              <a:latin typeface="Calibri" pitchFamily="34" charset="0"/>
              <a:cs typeface="Calibri" pitchFamily="34" charset="0"/>
            </a:endParaRPr>
          </a:p>
        </p:txBody>
      </p:sp>
      <p:sp>
        <p:nvSpPr>
          <p:cNvPr id="7" name="Rectangle 42"/>
          <p:cNvSpPr/>
          <p:nvPr/>
        </p:nvSpPr>
        <p:spPr>
          <a:xfrm>
            <a:off x="285720" y="4630317"/>
            <a:ext cx="8458200" cy="830997"/>
          </a:xfrm>
          <a:prstGeom prst="rect">
            <a:avLst/>
          </a:prstGeom>
          <a:solidFill>
            <a:schemeClr val="bg1">
              <a:lumMod val="85000"/>
            </a:schemeClr>
          </a:solidFill>
        </p:spPr>
        <p:txBody>
          <a:bodyPr wrap="square">
            <a:spAutoFit/>
          </a:bodyPr>
          <a:lstStyle/>
          <a:p>
            <a:pPr algn="just"/>
            <a:r>
              <a:rPr lang="tr-TR" sz="1600" b="1" dirty="0">
                <a:solidFill>
                  <a:srgbClr val="000066"/>
                </a:solidFill>
                <a:latin typeface="Calibri" pitchFamily="34" charset="0"/>
                <a:cs typeface="Calibri" pitchFamily="34" charset="0"/>
              </a:rPr>
              <a:t>SİGORTA HUKUKU</a:t>
            </a:r>
            <a:r>
              <a:rPr lang="en-US" sz="1600" b="1" dirty="0">
                <a:solidFill>
                  <a:srgbClr val="000066"/>
                </a:solidFill>
                <a:latin typeface="Calibri" pitchFamily="34" charset="0"/>
                <a:cs typeface="Calibri" pitchFamily="34" charset="0"/>
              </a:rPr>
              <a:t>: </a:t>
            </a:r>
            <a:endParaRPr lang="tr-TR" sz="1600" b="1" dirty="0">
              <a:solidFill>
                <a:srgbClr val="000066"/>
              </a:solidFill>
              <a:latin typeface="Calibri" pitchFamily="34" charset="0"/>
              <a:cs typeface="Calibri" pitchFamily="34" charset="0"/>
            </a:endParaRPr>
          </a:p>
          <a:p>
            <a:pPr algn="just"/>
            <a:r>
              <a:rPr lang="tr-TR" sz="1600" dirty="0">
                <a:solidFill>
                  <a:srgbClr val="000066"/>
                </a:solidFill>
                <a:latin typeface="Calibri" pitchFamily="34" charset="0"/>
                <a:cs typeface="Calibri" pitchFamily="34" charset="0"/>
              </a:rPr>
              <a:t>Firmamız aynı zamanda sigorta hukuku alanında, teminat, mal sorumluluğu ve sigorta sözleşmelerini kapsayan geniş ve verimli hizmetiyle esaslı bir üne sahiptir.</a:t>
            </a:r>
          </a:p>
        </p:txBody>
      </p:sp>
      <p:sp>
        <p:nvSpPr>
          <p:cNvPr id="8" name="Footer Placeholder 4"/>
          <p:cNvSpPr txBox="1">
            <a:spLocks/>
          </p:cNvSpPr>
          <p:nvPr/>
        </p:nvSpPr>
        <p:spPr bwMode="auto">
          <a:xfrm>
            <a:off x="1524000" y="6248400"/>
            <a:ext cx="525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Arial Narrow"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This document is fully private and confidential and it is legally privileged. </a:t>
            </a:r>
            <a:endParaRPr kumimoji="1" lang="tr-TR"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It is intended for ERKE DIS TICARET LIMITED SIRKETI only and access by 3rd parties is </a:t>
            </a:r>
            <a:r>
              <a:rPr kumimoji="1" lang="en-US" altLang="zh-TW" sz="800" b="0" i="0" u="none" strike="noStrike" kern="1200" cap="none" spc="0" normalizeH="0" baseline="0" noProof="0" dirty="0" err="1">
                <a:ln>
                  <a:noFill/>
                </a:ln>
                <a:solidFill>
                  <a:schemeClr val="tx1"/>
                </a:solidFill>
                <a:effectLst/>
                <a:uLnTx/>
                <a:uFillTx/>
                <a:latin typeface="Arial Narrow" pitchFamily="34" charset="0"/>
                <a:ea typeface="新細明體" pitchFamily="18" charset="-120"/>
                <a:cs typeface="+mn-cs"/>
              </a:rPr>
              <a:t>unauthorised</a:t>
            </a:r>
            <a:r>
              <a:rPr kumimoji="1" lang="en-US" altLang="zh-TW" sz="800" b="0" i="0" u="none" strike="noStrike" kern="1200" cap="none" spc="0" normalizeH="0" baseline="0" noProof="0" dirty="0">
                <a:ln>
                  <a:noFill/>
                </a:ln>
                <a:solidFill>
                  <a:schemeClr val="tx1"/>
                </a:solidFill>
                <a:effectLst/>
                <a:uLnTx/>
                <a:uFillTx/>
                <a:latin typeface="Arial Narrow" pitchFamily="34" charset="0"/>
                <a:ea typeface="新細明體" pitchFamily="18" charset="-120"/>
                <a:cs typeface="+mn-cs"/>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75375"/>
            <a:ext cx="1444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938743"/>
      </p:ext>
    </p:extLst>
  </p:cSld>
  <p:clrMapOvr>
    <a:masterClrMapping/>
  </p:clrMapOvr>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3198</TotalTime>
  <Words>1670</Words>
  <Application>Microsoft Macintosh PowerPoint</Application>
  <PresentationFormat>Ekran Gösterisi (4:3)</PresentationFormat>
  <Paragraphs>183</Paragraphs>
  <Slides>14</Slides>
  <Notes>14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新細明體</vt:lpstr>
      <vt:lpstr>Arial Narrow</vt:lpstr>
      <vt:lpstr>Calibri</vt:lpstr>
      <vt:lpstr>Times New Roman</vt:lpstr>
      <vt:lpstr>預設簡報設計</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HLF</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HLF</dc:title>
  <dc:creator>HLF</dc:creator>
  <cp:lastModifiedBy>Okan Hemsinlioglu</cp:lastModifiedBy>
  <cp:revision>559</cp:revision>
  <dcterms:created xsi:type="dcterms:W3CDTF">2010-10-06T05:05:00Z</dcterms:created>
  <dcterms:modified xsi:type="dcterms:W3CDTF">2018-06-04T13:37:33Z</dcterms:modified>
</cp:coreProperties>
</file>